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05" r:id="rId2"/>
    <p:sldId id="350" r:id="rId3"/>
    <p:sldId id="351" r:id="rId4"/>
    <p:sldId id="270" r:id="rId5"/>
    <p:sldId id="256" r:id="rId6"/>
    <p:sldId id="306" r:id="rId7"/>
    <p:sldId id="307" r:id="rId8"/>
    <p:sldId id="308" r:id="rId9"/>
    <p:sldId id="313" r:id="rId10"/>
    <p:sldId id="309" r:id="rId11"/>
    <p:sldId id="310" r:id="rId12"/>
    <p:sldId id="314" r:id="rId13"/>
    <p:sldId id="312" r:id="rId14"/>
    <p:sldId id="315" r:id="rId15"/>
    <p:sldId id="316" r:id="rId16"/>
    <p:sldId id="317" r:id="rId17"/>
    <p:sldId id="318" r:id="rId18"/>
    <p:sldId id="319" r:id="rId19"/>
    <p:sldId id="320" r:id="rId20"/>
    <p:sldId id="328" r:id="rId21"/>
    <p:sldId id="329" r:id="rId22"/>
    <p:sldId id="321" r:id="rId23"/>
    <p:sldId id="322" r:id="rId24"/>
    <p:sldId id="330" r:id="rId25"/>
    <p:sldId id="323" r:id="rId26"/>
    <p:sldId id="331" r:id="rId27"/>
    <p:sldId id="325" r:id="rId28"/>
    <p:sldId id="326" r:id="rId29"/>
    <p:sldId id="327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0" r:id="rId47"/>
    <p:sldId id="349" r:id="rId48"/>
    <p:sldId id="304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11"/>
  </p:normalViewPr>
  <p:slideViewPr>
    <p:cSldViewPr snapToGrid="0" snapToObjects="1">
      <p:cViewPr varScale="1">
        <p:scale>
          <a:sx n="75" d="100"/>
          <a:sy n="75" d="100"/>
        </p:scale>
        <p:origin x="16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370E0-0868-7C40-958B-B95D8EFEBF36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AF171-7621-3441-B1A6-04EB9CEF22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16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F171-7621-3441-B1A6-04EB9CEF22A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3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F171-7621-3441-B1A6-04EB9CEF22A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9859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F171-7621-3441-B1A6-04EB9CEF22A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278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644287" y="760164"/>
            <a:ext cx="5100810" cy="4825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787734" y="924499"/>
            <a:ext cx="4813913" cy="44967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39447" y="1178805"/>
            <a:ext cx="4510489" cy="1586429"/>
          </a:xfrm>
          <a:ln>
            <a:noFill/>
          </a:ln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94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443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619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405" y="220339"/>
            <a:ext cx="11710930" cy="506776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1710930" cy="522951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8" name="직선 연결선[R] 7"/>
          <p:cNvCxnSpPr/>
          <p:nvPr userDrawn="1"/>
        </p:nvCxnSpPr>
        <p:spPr>
          <a:xfrm flipV="1">
            <a:off x="286439" y="198304"/>
            <a:ext cx="3657600" cy="1101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 userDrawn="1"/>
        </p:nvCxnSpPr>
        <p:spPr>
          <a:xfrm flipV="1">
            <a:off x="286439" y="723996"/>
            <a:ext cx="3657600" cy="1101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09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834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82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243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64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30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39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997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EC5BA-E1FC-534E-A295-91DE8AC34D65}" type="datetimeFigureOut">
              <a:rPr kumimoji="1" lang="ko-KR" altLang="en-US" smtClean="0"/>
              <a:t>2016. 4. 5.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D4773-EFA8-AD4A-9318-083401109F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822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yapi.com/docs/20003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xxx/users?offset=11&amp;limit=5" TargetMode="External"/><Relationship Id="rId4" Type="http://schemas.openxmlformats.org/officeDocument/2006/relationships/hyperlink" Target="http://xxx/users/terry/friend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xxx/users?offset=6&amp;limit=5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5750" y="0"/>
            <a:ext cx="12018039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96842" y="0"/>
            <a:ext cx="47788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27904" y="996043"/>
            <a:ext cx="400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>
                <a:solidFill>
                  <a:schemeClr val="bg1">
                    <a:lumMod val="75000"/>
                  </a:schemeClr>
                </a:solidFill>
              </a:rPr>
              <a:t>조대협의 서버 사이드</a:t>
            </a:r>
            <a:endParaRPr kumimoji="1" lang="en-US" altLang="ko-KR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7904" y="1502229"/>
            <a:ext cx="4414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 smtClean="0">
                <a:solidFill>
                  <a:schemeClr val="bg1"/>
                </a:solidFill>
              </a:rPr>
              <a:t>REST API 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디자인</a:t>
            </a:r>
            <a:endParaRPr kumimoji="1"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1863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리소스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모든 개체를 </a:t>
            </a:r>
            <a:r>
              <a:rPr kumimoji="1" lang="en-US" altLang="ko-KR" dirty="0" smtClean="0"/>
              <a:t>“</a:t>
            </a:r>
            <a:r>
              <a:rPr kumimoji="1" lang="ko-KR" altLang="en-US" dirty="0" smtClean="0"/>
              <a:t>리소스</a:t>
            </a:r>
            <a:r>
              <a:rPr kumimoji="1" lang="en-US" altLang="ko-KR" dirty="0" smtClean="0"/>
              <a:t>”</a:t>
            </a:r>
            <a:r>
              <a:rPr kumimoji="1" lang="ko-KR" altLang="en-US" dirty="0" smtClean="0"/>
              <a:t> 라는 단위로 표현</a:t>
            </a:r>
            <a:endParaRPr kumimoji="1" lang="en-US" altLang="ko-KR" dirty="0" smtClean="0"/>
          </a:p>
          <a:p>
            <a:r>
              <a:rPr kumimoji="1" lang="ko-KR" altLang="en-US" dirty="0" smtClean="0"/>
              <a:t>보통 </a:t>
            </a:r>
            <a:r>
              <a:rPr kumimoji="1" lang="en-US" altLang="ko-KR" dirty="0" smtClean="0"/>
              <a:t>//{</a:t>
            </a:r>
            <a:r>
              <a:rPr kumimoji="1" lang="ko-KR" altLang="en-US" dirty="0" smtClean="0"/>
              <a:t>리소스 그룹명</a:t>
            </a:r>
            <a:r>
              <a:rPr kumimoji="1" lang="en-US" altLang="ko-KR" dirty="0" smtClean="0"/>
              <a:t>}/{</a:t>
            </a:r>
            <a:r>
              <a:rPr kumimoji="1" lang="ko-KR" altLang="en-US" dirty="0" smtClean="0"/>
              <a:t>리소스 </a:t>
            </a:r>
            <a:r>
              <a:rPr kumimoji="1" lang="en-US" altLang="ko-KR" dirty="0" smtClean="0"/>
              <a:t>ID} </a:t>
            </a:r>
            <a:r>
              <a:rPr kumimoji="1" lang="ko-KR" altLang="en-US" dirty="0" smtClean="0"/>
              <a:t>로 표현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EX) //users/terry (</a:t>
            </a:r>
            <a:r>
              <a:rPr kumimoji="1" lang="ko-KR" altLang="en-US" dirty="0" smtClean="0"/>
              <a:t>사용자 중에서 테리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REST</a:t>
            </a:r>
            <a:r>
              <a:rPr kumimoji="1" lang="ko-KR" altLang="en-US" dirty="0" smtClean="0"/>
              <a:t>는 이 리소스에 대한 </a:t>
            </a:r>
            <a:r>
              <a:rPr kumimoji="1" lang="en-US" altLang="ko-KR" dirty="0" smtClean="0"/>
              <a:t>CRUD</a:t>
            </a:r>
            <a:r>
              <a:rPr kumimoji="1" lang="ko-KR" altLang="en-US" dirty="0" smtClean="0"/>
              <a:t> 행위로 표현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PUSH </a:t>
            </a:r>
            <a:r>
              <a:rPr kumimoji="1" lang="ko-KR" altLang="en-US" dirty="0" smtClean="0"/>
              <a:t>메세지를 보낸다 </a:t>
            </a:r>
            <a:r>
              <a:rPr kumimoji="1" lang="ko-KR" altLang="en-US" dirty="0" smtClean="0">
                <a:sym typeface="Wingdings"/>
              </a:rPr>
              <a:t> </a:t>
            </a:r>
            <a:r>
              <a:rPr kumimoji="1" lang="en-US" altLang="ko-KR" dirty="0" smtClean="0">
                <a:sym typeface="Wingdings"/>
              </a:rPr>
              <a:t>PUSH </a:t>
            </a:r>
            <a:r>
              <a:rPr kumimoji="1" lang="ko-KR" altLang="en-US" dirty="0" smtClean="0">
                <a:sym typeface="Wingdings"/>
              </a:rPr>
              <a:t>메세지를 생성한다</a:t>
            </a:r>
            <a:r>
              <a:rPr kumimoji="1" lang="en-US" altLang="ko-KR" dirty="0" smtClean="0">
                <a:sym typeface="Wingdings"/>
              </a:rPr>
              <a:t>.</a:t>
            </a:r>
            <a:r>
              <a:rPr kumimoji="1" lang="ko-KR" altLang="en-US" dirty="0" smtClean="0">
                <a:sym typeface="Wingdings"/>
              </a:rPr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72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386" y="2229584"/>
            <a:ext cx="6581614" cy="23287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</a:t>
            </a:r>
            <a:r>
              <a:rPr kumimoji="1" lang="ko-KR" altLang="en-US" dirty="0" smtClean="0"/>
              <a:t>의 특성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5897385" cy="5229512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 smtClean="0"/>
              <a:t>유니폼 인터페이스</a:t>
            </a:r>
            <a:r>
              <a:rPr kumimoji="1" lang="en-US" altLang="ko-KR" dirty="0" smtClean="0"/>
              <a:t> </a:t>
            </a:r>
          </a:p>
          <a:p>
            <a:pPr lvl="1"/>
            <a:r>
              <a:rPr kumimoji="1" lang="en-US" altLang="ko-KR" dirty="0" smtClean="0"/>
              <a:t>HTTP</a:t>
            </a:r>
            <a:r>
              <a:rPr kumimoji="1" lang="ko-KR" altLang="en-US" dirty="0" smtClean="0"/>
              <a:t> 표준만 따르면 어떠한 기술이든 사용가능 </a:t>
            </a:r>
            <a:r>
              <a:rPr kumimoji="1" lang="en-US" altLang="ko-KR" dirty="0" smtClean="0"/>
              <a:t>(HTTP/JSON, HTTP XML)</a:t>
            </a:r>
          </a:p>
          <a:p>
            <a:r>
              <a:rPr kumimoji="1" lang="ko-KR" altLang="en-US" dirty="0" smtClean="0"/>
              <a:t>무상태성 </a:t>
            </a:r>
            <a:r>
              <a:rPr kumimoji="1" lang="en-US" altLang="ko-KR" dirty="0" smtClean="0"/>
              <a:t>(STATELESS)</a:t>
            </a:r>
          </a:p>
          <a:p>
            <a:r>
              <a:rPr kumimoji="1" lang="ko-KR" altLang="en-US" dirty="0" smtClean="0"/>
              <a:t>캐슁 가능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기존 웹 인프라를 그대로 사용 가능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웹캐쉬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CDN</a:t>
            </a:r>
            <a:r>
              <a:rPr kumimoji="1" lang="ko-KR" altLang="en-US" dirty="0" smtClean="0"/>
              <a:t>을 이용한 캐슁 </a:t>
            </a:r>
            <a:endParaRPr kumimoji="1" lang="en-US" altLang="ko-KR" dirty="0" smtClean="0"/>
          </a:p>
          <a:p>
            <a:r>
              <a:rPr kumimoji="1" lang="ko-KR" altLang="en-US" dirty="0"/>
              <a:t>자체 표현 구조 </a:t>
            </a:r>
            <a:r>
              <a:rPr kumimoji="1" lang="en-US" altLang="ko-KR" dirty="0"/>
              <a:t>(SELF-DESCRIPTIVENESS)</a:t>
            </a:r>
          </a:p>
          <a:p>
            <a:pPr lvl="1"/>
            <a:r>
              <a:rPr kumimoji="1" lang="en-US" altLang="ko-KR" dirty="0"/>
              <a:t>API </a:t>
            </a:r>
            <a:r>
              <a:rPr kumimoji="1" lang="ko-KR" altLang="en-US" dirty="0"/>
              <a:t>내용만 보고도 별도의 문서 없이도 쉽게 이해가 가능하다</a:t>
            </a:r>
            <a:r>
              <a:rPr kumimoji="1" lang="en-US" altLang="ko-KR" dirty="0"/>
              <a:t>.</a:t>
            </a:r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795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 API </a:t>
            </a:r>
            <a:r>
              <a:rPr kumimoji="1" lang="ko-KR" altLang="en-US" dirty="0" smtClean="0"/>
              <a:t>단점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De-facto </a:t>
            </a:r>
            <a:r>
              <a:rPr kumimoji="1" lang="ko-KR" altLang="en-US" dirty="0" smtClean="0"/>
              <a:t>표준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명시적인 표준이 없다</a:t>
            </a:r>
            <a:r>
              <a:rPr kumimoji="1" lang="en-US" altLang="ko-KR" dirty="0" smtClean="0"/>
              <a:t>. </a:t>
            </a:r>
          </a:p>
          <a:p>
            <a:pPr lvl="1"/>
            <a:r>
              <a:rPr kumimoji="1" lang="ko-KR" altLang="en-US" dirty="0" smtClean="0"/>
              <a:t>관리가 어렵다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좋은 디자인을 가이드 하기가 어렵다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err="1" smtClean="0"/>
              <a:t>RESTful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한 설계가 필요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RDBMS</a:t>
            </a:r>
            <a:r>
              <a:rPr kumimoji="1" lang="ko-KR" altLang="en-US" dirty="0" smtClean="0"/>
              <a:t>는 관계형으로 리소스를 표현하지 않음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REST</a:t>
            </a:r>
            <a:r>
              <a:rPr kumimoji="1" lang="ko-KR" altLang="en-US" dirty="0" smtClean="0"/>
              <a:t>한 테이블 구조 설계가 필요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그래서 </a:t>
            </a:r>
            <a:r>
              <a:rPr kumimoji="1" lang="en-US" altLang="ko-KR" dirty="0" smtClean="0"/>
              <a:t>JSON</a:t>
            </a:r>
            <a:r>
              <a:rPr kumimoji="1" lang="ko-KR" altLang="en-US" dirty="0" smtClean="0"/>
              <a:t>을 그대로 저장하는 도큐먼트 기반의 </a:t>
            </a:r>
            <a:r>
              <a:rPr kumimoji="1" lang="en-US" altLang="ko-KR" dirty="0" smtClean="0"/>
              <a:t>NoSQL</a:t>
            </a:r>
            <a:r>
              <a:rPr kumimoji="1" lang="ko-KR" altLang="en-US" dirty="0" smtClean="0"/>
              <a:t>이 잘 맞음 </a:t>
            </a:r>
            <a:r>
              <a:rPr kumimoji="1" lang="en-US" altLang="ko-KR" dirty="0" smtClean="0"/>
              <a:t>(ex. </a:t>
            </a:r>
            <a:r>
              <a:rPr kumimoji="1" lang="en-US" altLang="ko-KR" dirty="0" err="1" smtClean="0"/>
              <a:t>MongoDB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57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안티 패턴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1710930" cy="989837"/>
          </a:xfrm>
        </p:spPr>
        <p:txBody>
          <a:bodyPr/>
          <a:lstStyle/>
          <a:p>
            <a:r>
              <a:rPr kumimoji="1" lang="en-US" altLang="ko-KR" dirty="0" smtClean="0"/>
              <a:t>GET/POST</a:t>
            </a:r>
            <a:r>
              <a:rPr kumimoji="1" lang="ko-KR" altLang="en-US" dirty="0" smtClean="0"/>
              <a:t>를 이용한 터널링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4433" y="1596325"/>
            <a:ext cx="4215539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altLang="ko-KR" dirty="0"/>
              <a:t>HTTP POST, http://</a:t>
            </a:r>
            <a:r>
              <a:rPr lang="nl-NL" altLang="ko-KR" dirty="0" err="1"/>
              <a:t>myweb</a:t>
            </a:r>
            <a:r>
              <a:rPr lang="nl-NL" altLang="ko-KR" dirty="0"/>
              <a:t>/users/</a:t>
            </a:r>
          </a:p>
          <a:p>
            <a:endParaRPr lang="nl-NL" altLang="ko-KR" dirty="0" smtClean="0"/>
          </a:p>
          <a:p>
            <a:r>
              <a:rPr lang="nl-NL" altLang="ko-KR" dirty="0" smtClean="0"/>
              <a:t>{ </a:t>
            </a:r>
            <a:r>
              <a:rPr lang="nl-NL" altLang="ko-KR" dirty="0"/>
              <a:t> </a:t>
            </a:r>
          </a:p>
          <a:p>
            <a:r>
              <a:rPr lang="nl-NL" altLang="ko-KR" dirty="0"/>
              <a:t>   "</a:t>
            </a:r>
            <a:r>
              <a:rPr lang="nl-NL" altLang="ko-KR" dirty="0" err="1"/>
              <a:t>getuser</a:t>
            </a:r>
            <a:r>
              <a:rPr lang="nl-NL" altLang="ko-KR" dirty="0"/>
              <a:t>":{  </a:t>
            </a:r>
          </a:p>
          <a:p>
            <a:r>
              <a:rPr lang="nl-NL" altLang="ko-KR" dirty="0"/>
              <a:t>      "</a:t>
            </a:r>
            <a:r>
              <a:rPr lang="nl-NL" altLang="ko-KR" dirty="0" err="1"/>
              <a:t>id</a:t>
            </a:r>
            <a:r>
              <a:rPr lang="nl-NL" altLang="ko-KR" dirty="0"/>
              <a:t>":"</a:t>
            </a:r>
            <a:r>
              <a:rPr lang="nl-NL" altLang="ko-KR" dirty="0" err="1"/>
              <a:t>terry</a:t>
            </a:r>
            <a:r>
              <a:rPr lang="nl-NL" altLang="ko-KR" dirty="0"/>
              <a:t>",   </a:t>
            </a:r>
          </a:p>
          <a:p>
            <a:r>
              <a:rPr lang="ko-KR" altLang="en-US" dirty="0" smtClean="0"/>
              <a:t>   </a:t>
            </a:r>
            <a:r>
              <a:rPr lang="nl-NL" altLang="ko-KR" dirty="0" smtClean="0"/>
              <a:t>}</a:t>
            </a:r>
            <a:endParaRPr lang="nl-NL" altLang="ko-KR" dirty="0"/>
          </a:p>
          <a:p>
            <a:r>
              <a:rPr lang="nl-NL" altLang="ko-KR" dirty="0" smtClean="0"/>
              <a:t>}</a:t>
            </a:r>
            <a:endParaRPr lang="nl-NL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86439" y="3627650"/>
            <a:ext cx="11710930" cy="2788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SELF-DESCRIPTIVENSS </a:t>
            </a:r>
            <a:r>
              <a:rPr kumimoji="1" lang="ko-KR" altLang="en-US" dirty="0" smtClean="0"/>
              <a:t>속성을 사용하지 않음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이해하기 쉽게 만들라는 이야기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HTTP RESPONSE CODE</a:t>
            </a:r>
            <a:r>
              <a:rPr kumimoji="1" lang="ko-KR" altLang="en-US" dirty="0" smtClean="0"/>
              <a:t>를 제대로 사용하지 않음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53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39446" y="1955760"/>
            <a:ext cx="4510489" cy="1586429"/>
          </a:xfrm>
        </p:spPr>
        <p:txBody>
          <a:bodyPr>
            <a:normAutofit/>
          </a:bodyPr>
          <a:lstStyle/>
          <a:p>
            <a:r>
              <a:rPr kumimoji="1" lang="ko-KR" altLang="en-US" sz="2400" dirty="0" smtClean="0"/>
              <a:t>설계 패턴</a:t>
            </a:r>
            <a:endParaRPr kumimoji="1"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104021" y="1266940"/>
            <a:ext cx="2181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b="1" dirty="0" smtClean="0">
                <a:solidFill>
                  <a:schemeClr val="bg1"/>
                </a:solidFill>
              </a:rPr>
              <a:t>#2</a:t>
            </a:r>
            <a:endParaRPr kumimoji="1"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URL</a:t>
            </a:r>
            <a:r>
              <a:rPr kumimoji="1" lang="ko-KR" altLang="en-US" dirty="0" smtClean="0"/>
              <a:t>을 심플하고 직관적으로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API URL </a:t>
            </a:r>
            <a:r>
              <a:rPr kumimoji="1" lang="ko-KR" altLang="en-US" dirty="0" smtClean="0"/>
              <a:t>만 보고도 무슨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인지 이해하기 쉽게 직관적으로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사실이게 제일 어려움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URL</a:t>
            </a:r>
            <a:r>
              <a:rPr kumimoji="1" lang="ko-KR" altLang="en-US" dirty="0" smtClean="0"/>
              <a:t>을 길게 만들지 말고 </a:t>
            </a:r>
            <a:r>
              <a:rPr kumimoji="1" lang="en-US" altLang="ko-KR" dirty="0" smtClean="0"/>
              <a:t>2 depth </a:t>
            </a:r>
            <a:r>
              <a:rPr kumimoji="1" lang="ko-KR" altLang="en-US" dirty="0" smtClean="0"/>
              <a:t>정도만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/dogs/</a:t>
            </a:r>
          </a:p>
          <a:p>
            <a:pPr lvl="1"/>
            <a:r>
              <a:rPr kumimoji="1" lang="en-US" altLang="ko-KR" dirty="0" smtClean="0"/>
              <a:t>/dogs/</a:t>
            </a:r>
            <a:r>
              <a:rPr kumimoji="1" lang="en-US" altLang="ko-KR" dirty="0" err="1" smtClean="0"/>
              <a:t>uki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96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21409" y="4817919"/>
            <a:ext cx="4773477" cy="1022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408" y="3103020"/>
            <a:ext cx="4773477" cy="1022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동사 보다는 명사를 사용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1710930" cy="1935234"/>
          </a:xfrm>
        </p:spPr>
        <p:txBody>
          <a:bodyPr/>
          <a:lstStyle/>
          <a:p>
            <a:r>
              <a:rPr kumimoji="1" lang="en-US" altLang="ko-KR" dirty="0" smtClean="0"/>
              <a:t>REST API</a:t>
            </a:r>
            <a:r>
              <a:rPr kumimoji="1" lang="ko-KR" altLang="en-US" dirty="0" smtClean="0"/>
              <a:t>는 대상에 대한 행동</a:t>
            </a:r>
            <a:r>
              <a:rPr kumimoji="1" lang="en-US" altLang="ko-KR" dirty="0" smtClean="0"/>
              <a:t>(CRUD)</a:t>
            </a:r>
            <a:r>
              <a:rPr kumimoji="1" lang="ko-KR" altLang="en-US" dirty="0" smtClean="0"/>
              <a:t>를 정의하는 개념이다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대상은 명사가 되야 한다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 smtClean="0"/>
              <a:t>POST /dogs/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8900" y="3323356"/>
            <a:ext cx="319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HTTP POST : /</a:t>
            </a:r>
            <a:r>
              <a:rPr kumimoji="1" lang="en-US" altLang="ko-KR" dirty="0" err="1" smtClean="0"/>
              <a:t>getDogs</a:t>
            </a:r>
            <a:endParaRPr kumimoji="1" lang="en-US" altLang="ko-KR" dirty="0" smtClean="0"/>
          </a:p>
          <a:p>
            <a:r>
              <a:rPr kumimoji="1" lang="en-US" altLang="ko-KR" dirty="0" smtClean="0"/>
              <a:t>HTTP POST : /</a:t>
            </a:r>
            <a:r>
              <a:rPr kumimoji="1" lang="en-US" altLang="ko-KR" dirty="0" err="1" smtClean="0"/>
              <a:t>setDogsOwer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8900" y="5069251"/>
            <a:ext cx="544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HTTP GET: /dogs</a:t>
            </a:r>
          </a:p>
          <a:p>
            <a:r>
              <a:rPr kumimoji="1" lang="en-US" altLang="ko-KR" dirty="0" smtClean="0"/>
              <a:t>HTTP POST : /dogs/{puppy}/owner/{terry}</a:t>
            </a:r>
            <a:endParaRPr kumimoji="1"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72377" y="3461855"/>
            <a:ext cx="309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/>
              <a:t>나쁜 사용예</a:t>
            </a:r>
            <a:endParaRPr kumimoji="1"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72377" y="5144697"/>
            <a:ext cx="309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/>
              <a:t>좋은 사용예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59680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단수 보다는 복수형을 사용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리소스는 복수형 명사를 사용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매우 흔히 하는 실수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/dog (X)</a:t>
            </a:r>
          </a:p>
          <a:p>
            <a:pPr lvl="1"/>
            <a:r>
              <a:rPr kumimoji="1" lang="en-US" altLang="ko-KR" dirty="0" smtClean="0"/>
              <a:t>/dogs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63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리소스간의 관계 표현방법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Option A. </a:t>
            </a:r>
            <a:r>
              <a:rPr kumimoji="1" lang="ko-KR" altLang="en-US" dirty="0" smtClean="0"/>
              <a:t>서브 </a:t>
            </a:r>
            <a:r>
              <a:rPr kumimoji="1" lang="en-US" altLang="ko-KR" dirty="0" smtClean="0"/>
              <a:t>URL</a:t>
            </a:r>
            <a:r>
              <a:rPr kumimoji="1" lang="ko-KR" altLang="en-US" dirty="0" smtClean="0"/>
              <a:t>을 사용하는 방법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GET /owners/{terry}/dogs</a:t>
            </a:r>
          </a:p>
          <a:p>
            <a:r>
              <a:rPr kumimoji="1" lang="en-US" altLang="ko-KR" dirty="0" smtClean="0"/>
              <a:t>Option B. </a:t>
            </a:r>
            <a:r>
              <a:rPr kumimoji="1" lang="ko-KR" altLang="en-US" dirty="0" smtClean="0"/>
              <a:t>관계를 표현하는 리소스를 별도 정의 하는 방법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/resource/identifier/relation/other-related-</a:t>
            </a:r>
            <a:r>
              <a:rPr kumimoji="1" lang="en-US" altLang="ko-KR" dirty="0" err="1" smtClean="0"/>
              <a:t>resoulrce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GET /people/terry/</a:t>
            </a:r>
            <a:r>
              <a:rPr kumimoji="1" lang="en-US" altLang="ko-KR" dirty="0" err="1" smtClean="0"/>
              <a:t>ownsdog</a:t>
            </a:r>
            <a:r>
              <a:rPr kumimoji="1" lang="en-US" altLang="ko-KR" dirty="0" smtClean="0"/>
              <a:t>/puppy</a:t>
            </a:r>
          </a:p>
          <a:p>
            <a:r>
              <a:rPr kumimoji="1" lang="ko-KR" altLang="en-US" dirty="0" smtClean="0"/>
              <a:t>리소스간 관계가 많지 않고 단순한 경우는 </a:t>
            </a:r>
            <a:r>
              <a:rPr kumimoji="1" lang="en-US" altLang="ko-KR" dirty="0" smtClean="0"/>
              <a:t>Option A, </a:t>
            </a:r>
            <a:r>
              <a:rPr kumimoji="1" lang="ko-KR" altLang="en-US" dirty="0" smtClean="0"/>
              <a:t>관계가 많고 복잡한 경우는 </a:t>
            </a:r>
            <a:r>
              <a:rPr kumimoji="1" lang="en-US" altLang="ko-KR" dirty="0" smtClean="0"/>
              <a:t>Option B.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3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에러 처리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HTTP Response code</a:t>
            </a:r>
          </a:p>
          <a:p>
            <a:pPr lvl="1"/>
            <a:r>
              <a:rPr kumimoji="1" lang="ko-KR" altLang="en-US" dirty="0" smtClean="0"/>
              <a:t>총 </a:t>
            </a:r>
            <a:r>
              <a:rPr kumimoji="1" lang="en-US" altLang="ko-KR" dirty="0" smtClean="0"/>
              <a:t>70</a:t>
            </a:r>
            <a:r>
              <a:rPr kumimoji="1" lang="ko-KR" altLang="en-US" dirty="0" smtClean="0"/>
              <a:t>개가 있음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이중에서 선택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Google </a:t>
            </a:r>
            <a:r>
              <a:rPr kumimoji="1" lang="en-US" altLang="ko-KR" dirty="0" err="1" smtClean="0"/>
              <a:t>Gdata</a:t>
            </a:r>
            <a:r>
              <a:rPr kumimoji="1" lang="en-US" altLang="ko-KR" dirty="0" smtClean="0"/>
              <a:t> 10</a:t>
            </a:r>
            <a:r>
              <a:rPr kumimoji="1" lang="ko-KR" altLang="en-US" dirty="0" smtClean="0"/>
              <a:t>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Netflix 9</a:t>
            </a:r>
            <a:r>
              <a:rPr kumimoji="1" lang="ko-KR" altLang="en-US" dirty="0" smtClean="0"/>
              <a:t>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Digg</a:t>
            </a:r>
            <a:r>
              <a:rPr kumimoji="1" lang="ko-KR" altLang="en-US" dirty="0" smtClean="0"/>
              <a:t>의 경우 </a:t>
            </a:r>
            <a:r>
              <a:rPr kumimoji="1" lang="en-US" altLang="ko-KR" dirty="0" smtClean="0"/>
              <a:t>8</a:t>
            </a:r>
            <a:r>
              <a:rPr kumimoji="1" lang="ko-KR" altLang="en-US" dirty="0" smtClean="0"/>
              <a:t>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권장 </a:t>
            </a:r>
            <a:r>
              <a:rPr kumimoji="1" lang="en-US" altLang="ko-KR" dirty="0" smtClean="0"/>
              <a:t>Response code</a:t>
            </a:r>
          </a:p>
          <a:p>
            <a:pPr lvl="2"/>
            <a:r>
              <a:rPr kumimoji="1" lang="en-US" altLang="ko-KR" dirty="0" smtClean="0"/>
              <a:t>200	:</a:t>
            </a:r>
            <a:r>
              <a:rPr kumimoji="1" lang="ko-KR" altLang="en-US" dirty="0" smtClean="0"/>
              <a:t> 성공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400	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Bad Request – Field validation </a:t>
            </a:r>
            <a:r>
              <a:rPr kumimoji="1" lang="ko-KR" altLang="en-US" dirty="0" smtClean="0"/>
              <a:t>실패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401	: </a:t>
            </a:r>
            <a:r>
              <a:rPr kumimoji="1" lang="ko-KR" altLang="en-US" dirty="0" smtClean="0"/>
              <a:t>인증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인가 실패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404	:</a:t>
            </a:r>
            <a:r>
              <a:rPr kumimoji="1" lang="ko-KR" altLang="en-US" dirty="0" smtClean="0"/>
              <a:t> 해당 리소스 찾을 수 없음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500	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Internal Error – </a:t>
            </a:r>
            <a:r>
              <a:rPr kumimoji="1" lang="ko-KR" altLang="en-US" dirty="0" smtClean="0"/>
              <a:t>서버 에러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0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발표자 소개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9625" y="1114336"/>
            <a:ext cx="98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  <a:cs typeface="나눔바른고딕"/>
              </a:rPr>
              <a:t>조 대 협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/>
              <a:ea typeface="나눔바른고딕"/>
              <a:cs typeface="나눔바른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6317" y="114546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  <a:cs typeface="나눔바른고딕"/>
              </a:rPr>
              <a:t>본명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  <a:cs typeface="나눔바른고딕"/>
              </a:rPr>
              <a:t>: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  <a:cs typeface="나눔바른고딕"/>
              </a:rPr>
              <a:t> 조병욱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/>
              <a:ea typeface="나눔바른고딕"/>
              <a:cs typeface="나눔바른고딕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5799" y="1647869"/>
            <a:ext cx="2339184" cy="1031019"/>
            <a:chOff x="583725" y="1627205"/>
            <a:chExt cx="2976553" cy="131194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16" b="27016"/>
            <a:stretch/>
          </p:blipFill>
          <p:spPr bwMode="auto">
            <a:xfrm>
              <a:off x="635023" y="1982179"/>
              <a:ext cx="1564567" cy="6000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3510" y="1627205"/>
              <a:ext cx="1080120" cy="705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23" y="2582239"/>
              <a:ext cx="1455457" cy="300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25" y="1673407"/>
              <a:ext cx="972701" cy="3087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29960" b="29960"/>
            <a:stretch/>
          </p:blipFill>
          <p:spPr>
            <a:xfrm>
              <a:off x="2273510" y="2423417"/>
              <a:ext cx="1286768" cy="51573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479111" y="3254046"/>
            <a:ext cx="7787782" cy="2812170"/>
            <a:chOff x="479111" y="2880385"/>
            <a:chExt cx="7787782" cy="3093387"/>
          </a:xfrm>
        </p:grpSpPr>
        <p:grpSp>
          <p:nvGrpSpPr>
            <p:cNvPr id="13" name="Group 13"/>
            <p:cNvGrpSpPr/>
            <p:nvPr/>
          </p:nvGrpSpPr>
          <p:grpSpPr>
            <a:xfrm>
              <a:off x="479111" y="2880385"/>
              <a:ext cx="7787782" cy="338555"/>
              <a:chOff x="479111" y="2880385"/>
              <a:chExt cx="7787782" cy="33855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560040" y="2880385"/>
                <a:ext cx="770685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회원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13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만명 온라인 개발자 커뮤니티 자바스터디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(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www.javastudy.co.kr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)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운영자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.. 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기억의 저편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..)</a:t>
                </a:r>
              </a:p>
            </p:txBody>
          </p:sp>
          <p:sp>
            <p:nvSpPr>
              <p:cNvPr id="45" name="Oval 45"/>
              <p:cNvSpPr/>
              <p:nvPr/>
            </p:nvSpPr>
            <p:spPr>
              <a:xfrm>
                <a:off x="479111" y="2994393"/>
                <a:ext cx="45719" cy="4571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+mn-ea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79111" y="3155868"/>
              <a:ext cx="5411234" cy="338555"/>
              <a:chOff x="479111" y="3157384"/>
              <a:chExt cx="5411234" cy="338555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60040" y="3157384"/>
                <a:ext cx="5330305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한국 자바 개발자 협회 부회장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,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서버사이드 아키텍트 그룹 운영자</a:t>
                </a:r>
              </a:p>
            </p:txBody>
          </p:sp>
          <p:sp>
            <p:nvSpPr>
              <p:cNvPr id="43" name="Oval 43"/>
              <p:cNvSpPr/>
              <p:nvPr/>
            </p:nvSpPr>
            <p:spPr>
              <a:xfrm>
                <a:off x="479111" y="3268308"/>
                <a:ext cx="45719" cy="4571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+mn-ea"/>
                </a:endParaR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79111" y="3431351"/>
              <a:ext cx="1225794" cy="338555"/>
              <a:chOff x="479111" y="3434383"/>
              <a:chExt cx="1225794" cy="33855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560040" y="3434383"/>
                <a:ext cx="1144865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벤쳐 개발자</a:t>
                </a:r>
              </a:p>
            </p:txBody>
          </p:sp>
          <p:sp>
            <p:nvSpPr>
              <p:cNvPr id="41" name="Oval 41"/>
              <p:cNvSpPr/>
              <p:nvPr/>
            </p:nvSpPr>
            <p:spPr>
              <a:xfrm>
                <a:off x="479111" y="3548449"/>
                <a:ext cx="45719" cy="4571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+mn-ea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79111" y="3706834"/>
              <a:ext cx="2807253" cy="338555"/>
              <a:chOff x="479111" y="3718536"/>
              <a:chExt cx="2807253" cy="338555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60040" y="3718536"/>
                <a:ext cx="2726324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BEA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웹로직 기술 지원 엔지니어</a:t>
                </a:r>
              </a:p>
            </p:txBody>
          </p:sp>
          <p:sp>
            <p:nvSpPr>
              <p:cNvPr id="39" name="Oval 39"/>
              <p:cNvSpPr/>
              <p:nvPr/>
            </p:nvSpPr>
            <p:spPr>
              <a:xfrm>
                <a:off x="479111" y="3847266"/>
                <a:ext cx="45719" cy="4571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+mn-ea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79111" y="3982317"/>
              <a:ext cx="1929512" cy="338555"/>
              <a:chOff x="479111" y="3995535"/>
              <a:chExt cx="1929512" cy="338555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560040" y="3995535"/>
                <a:ext cx="184858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장애 진단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성능 튜닝</a:t>
                </a:r>
              </a:p>
            </p:txBody>
          </p:sp>
          <p:sp>
            <p:nvSpPr>
              <p:cNvPr id="37" name="Oval 37"/>
              <p:cNvSpPr/>
              <p:nvPr/>
            </p:nvSpPr>
            <p:spPr>
              <a:xfrm>
                <a:off x="479111" y="4108731"/>
                <a:ext cx="45719" cy="4571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+mn-ea"/>
                </a:endParaR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79111" y="4257800"/>
              <a:ext cx="1092744" cy="338555"/>
              <a:chOff x="479111" y="4261882"/>
              <a:chExt cx="1092744" cy="338555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60040" y="4261882"/>
                <a:ext cx="1011815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NHN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잠깐</a:t>
                </a:r>
              </a:p>
            </p:txBody>
          </p:sp>
          <p:sp>
            <p:nvSpPr>
              <p:cNvPr id="35" name="Oval 35"/>
              <p:cNvSpPr/>
              <p:nvPr/>
            </p:nvSpPr>
            <p:spPr>
              <a:xfrm>
                <a:off x="479111" y="4395097"/>
                <a:ext cx="45719" cy="4571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+mn-ea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479111" y="4533283"/>
              <a:ext cx="5579614" cy="338555"/>
              <a:chOff x="479111" y="4538881"/>
              <a:chExt cx="5579614" cy="33855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560040" y="4538881"/>
                <a:ext cx="5498685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오라클 컨설턴트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(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SOA,EAI,ALM,Enterprise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 2.0,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대용량 분산 시스템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)</a:t>
                </a:r>
              </a:p>
            </p:txBody>
          </p:sp>
          <p:sp>
            <p:nvSpPr>
              <p:cNvPr id="33" name="Oval 33"/>
              <p:cNvSpPr/>
              <p:nvPr/>
            </p:nvSpPr>
            <p:spPr>
              <a:xfrm>
                <a:off x="479111" y="4669013"/>
                <a:ext cx="45719" cy="4571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+mn-ea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79111" y="4808766"/>
              <a:ext cx="3010192" cy="338555"/>
              <a:chOff x="479111" y="4804220"/>
              <a:chExt cx="3010192" cy="33855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60040" y="4804220"/>
                <a:ext cx="292926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MS APAC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클라우드 수석 아키텍트</a:t>
                </a:r>
              </a:p>
            </p:txBody>
          </p:sp>
          <p:sp>
            <p:nvSpPr>
              <p:cNvPr id="31" name="Oval 31"/>
              <p:cNvSpPr/>
              <p:nvPr/>
            </p:nvSpPr>
            <p:spPr>
              <a:xfrm>
                <a:off x="479111" y="4936703"/>
                <a:ext cx="45719" cy="4571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+mn-ea"/>
                </a:endParaR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479111" y="5084249"/>
              <a:ext cx="2474533" cy="338555"/>
              <a:chOff x="479111" y="5081219"/>
              <a:chExt cx="2474533" cy="338555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560040" y="5081219"/>
                <a:ext cx="2393604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프리렌서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잘나가는 사장님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)</a:t>
                </a:r>
              </a:p>
            </p:txBody>
          </p:sp>
          <p:sp>
            <p:nvSpPr>
              <p:cNvPr id="29" name="Oval 29"/>
              <p:cNvSpPr/>
              <p:nvPr/>
            </p:nvSpPr>
            <p:spPr>
              <a:xfrm>
                <a:off x="479111" y="5210618"/>
                <a:ext cx="45719" cy="4571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+mn-ea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479111" y="5359732"/>
              <a:ext cx="3815541" cy="338555"/>
              <a:chOff x="479111" y="5358218"/>
              <a:chExt cx="3815541" cy="338555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560040" y="5358218"/>
                <a:ext cx="3734612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삼성전자 무선 사업부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B2B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팀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나눔바른고딕"/>
                  </a:rPr>
                  <a:t>Chief Architect</a:t>
                </a:r>
              </a:p>
            </p:txBody>
          </p:sp>
          <p:sp>
            <p:nvSpPr>
              <p:cNvPr id="27" name="Oval 27"/>
              <p:cNvSpPr/>
              <p:nvPr/>
            </p:nvSpPr>
            <p:spPr>
              <a:xfrm>
                <a:off x="479111" y="5472083"/>
                <a:ext cx="45719" cy="4571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+mn-ea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479111" y="5635217"/>
              <a:ext cx="2050764" cy="338555"/>
              <a:chOff x="479111" y="5635217"/>
              <a:chExt cx="2050764" cy="33855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60040" y="5635217"/>
                <a:ext cx="1969835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나눔바른고딕"/>
                  </a:rPr>
                  <a:t>전 </a:t>
                </a:r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나눔바른고딕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나눔바른고딕"/>
                  </a:rPr>
                  <a:t>피키캐스트 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나눔바른고딕"/>
                  </a:rPr>
                  <a:t>CTO</a:t>
                </a:r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나눔바른고딕"/>
                  </a:rPr>
                  <a:t>로</a:t>
                </a:r>
                <a:endPara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나눔바른고딕"/>
                </a:endParaRPr>
              </a:p>
            </p:txBody>
          </p:sp>
          <p:sp>
            <p:nvSpPr>
              <p:cNvPr id="25" name="Oval 25"/>
              <p:cNvSpPr/>
              <p:nvPr/>
            </p:nvSpPr>
            <p:spPr>
              <a:xfrm>
                <a:off x="479111" y="5741814"/>
                <a:ext cx="45719" cy="4571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+mn-ea"/>
                </a:endParaRPr>
              </a:p>
            </p:txBody>
          </p:sp>
        </p:grpSp>
      </p:grpSp>
      <p:pic>
        <p:nvPicPr>
          <p:cNvPr id="46" name="Picture 46" descr="logo_pikicas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37" y="2239574"/>
            <a:ext cx="1439694" cy="395284"/>
          </a:xfrm>
          <a:prstGeom prst="rect">
            <a:avLst/>
          </a:prstGeom>
        </p:spPr>
      </p:pic>
      <p:pic>
        <p:nvPicPr>
          <p:cNvPr id="49" name="Picture 11" descr="terry.jpg"/>
          <p:cNvPicPr>
            <a:picLocks noChangeAspect="1"/>
          </p:cNvPicPr>
          <p:nvPr/>
        </p:nvPicPr>
        <p:blipFill rotWithShape="1">
          <a:blip r:embed="rId8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87"/>
          <a:stretch/>
        </p:blipFill>
        <p:spPr>
          <a:xfrm>
            <a:off x="8432448" y="0"/>
            <a:ext cx="3759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99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에러 처리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HTTP Response body</a:t>
            </a:r>
          </a:p>
          <a:p>
            <a:pPr lvl="1"/>
            <a:r>
              <a:rPr kumimoji="1" lang="ko-KR" altLang="en-US" dirty="0" smtClean="0"/>
              <a:t>상세 내용은 </a:t>
            </a:r>
            <a:r>
              <a:rPr kumimoji="1" lang="en-US" altLang="ko-KR" dirty="0" smtClean="0"/>
              <a:t>HTTP body</a:t>
            </a:r>
            <a:r>
              <a:rPr kumimoji="1" lang="ko-KR" altLang="en-US" dirty="0" smtClean="0"/>
              <a:t>에 표현하는 것이 좋음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{</a:t>
            </a:r>
            <a:br>
              <a:rPr kumimoji="1" lang="en-US" altLang="ko-KR" dirty="0" smtClean="0"/>
            </a:br>
            <a:r>
              <a:rPr kumimoji="1" lang="en-US" altLang="ko-KR" dirty="0"/>
              <a:t>	</a:t>
            </a:r>
            <a:r>
              <a:rPr kumimoji="1" lang="en-US" altLang="ko-KR" dirty="0" smtClean="0"/>
              <a:t>“error”		: 20003,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smtClean="0"/>
              <a:t>	“message”	: “</a:t>
            </a:r>
            <a:r>
              <a:rPr kumimoji="1" lang="en-US" altLang="ko-KR" dirty="0" err="1" smtClean="0"/>
              <a:t>Autorization</a:t>
            </a:r>
            <a:r>
              <a:rPr kumimoji="1" lang="en-US" altLang="ko-KR" dirty="0" smtClean="0"/>
              <a:t> failed”,</a:t>
            </a:r>
            <a:br>
              <a:rPr kumimoji="1" lang="en-US" altLang="ko-KR" dirty="0" smtClean="0"/>
            </a:br>
            <a:r>
              <a:rPr kumimoji="1" lang="en-US" altLang="ko-KR" dirty="0" smtClean="0"/>
              <a:t>	“detail”		: “User doesn’t have permission to update user profile”,</a:t>
            </a:r>
            <a:br>
              <a:rPr kumimoji="1" lang="en-US" altLang="ko-KR" dirty="0" smtClean="0"/>
            </a:br>
            <a:r>
              <a:rPr kumimoji="1" lang="en-US" altLang="ko-KR" dirty="0" smtClean="0"/>
              <a:t>	“</a:t>
            </a:r>
            <a:r>
              <a:rPr kumimoji="1" lang="en-US" altLang="ko-KR" dirty="0" err="1" smtClean="0"/>
              <a:t>moreinfo</a:t>
            </a:r>
            <a:r>
              <a:rPr kumimoji="1" lang="en-US" altLang="ko-KR" dirty="0" smtClean="0"/>
              <a:t>”	: </a:t>
            </a:r>
            <a:r>
              <a:rPr kumimoji="1" lang="en-US" altLang="ko-KR" dirty="0" smtClean="0">
                <a:hlinkClick r:id="rId2"/>
              </a:rPr>
              <a:t>http://myapi.com/docs/20003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}</a:t>
            </a:r>
          </a:p>
          <a:p>
            <a:pPr lvl="1"/>
            <a:r>
              <a:rPr kumimoji="1" lang="en-US" altLang="ko-KR" dirty="0" smtClean="0"/>
              <a:t>Error code </a:t>
            </a:r>
            <a:r>
              <a:rPr kumimoji="1" lang="ko-KR" altLang="en-US" dirty="0" smtClean="0"/>
              <a:t>범위를 미리 정해놓는게 좋은 </a:t>
            </a:r>
            <a:r>
              <a:rPr kumimoji="1" lang="en-US" altLang="ko-KR" dirty="0" smtClean="0"/>
              <a:t>2000</a:t>
            </a:r>
            <a:r>
              <a:rPr kumimoji="1" lang="ko-KR" altLang="en-US" dirty="0" smtClean="0"/>
              <a:t>번대 인증 관련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30000</a:t>
            </a:r>
            <a:r>
              <a:rPr kumimoji="1" lang="ko-KR" altLang="en-US" dirty="0" smtClean="0"/>
              <a:t>번대 주문 관련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Error code </a:t>
            </a:r>
            <a:r>
              <a:rPr kumimoji="1" lang="ko-KR" altLang="en-US" dirty="0" smtClean="0"/>
              <a:t>별 메세지와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Detail</a:t>
            </a:r>
            <a:r>
              <a:rPr kumimoji="1" lang="ko-KR" altLang="en-US" dirty="0" smtClean="0"/>
              <a:t>등은 별도의 파일로 관리하는 것이 다국어 지원에 유리함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7503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에러 처리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Error Stack </a:t>
            </a:r>
            <a:r>
              <a:rPr kumimoji="1" lang="ko-KR" altLang="en-US" dirty="0" smtClean="0"/>
              <a:t>처리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Error Stack</a:t>
            </a:r>
            <a:r>
              <a:rPr kumimoji="1" lang="ko-KR" altLang="en-US" dirty="0" smtClean="0"/>
              <a:t>은 </a:t>
            </a:r>
            <a:r>
              <a:rPr kumimoji="1" lang="en-US" altLang="ko-KR" dirty="0" smtClean="0"/>
              <a:t>response </a:t>
            </a:r>
            <a:r>
              <a:rPr kumimoji="1" lang="ko-KR" altLang="en-US" dirty="0" smtClean="0"/>
              <a:t>메세지에 포함 시키지 않는게 좋음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어떤 기술 스택을 사용하는지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파일 위치등 해킹 가능한 자료가 유출될 수 있음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로그 레벨 옵션을 둬서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개발이나 </a:t>
            </a:r>
            <a:r>
              <a:rPr kumimoji="1" lang="en-US" altLang="ko-KR" dirty="0" smtClean="0"/>
              <a:t>QA</a:t>
            </a:r>
            <a:r>
              <a:rPr kumimoji="1" lang="ko-KR" altLang="en-US" dirty="0" smtClean="0"/>
              <a:t>계에서만 출력하도록 하는게 좋음</a:t>
            </a:r>
            <a:endParaRPr kumimoji="1"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82973" y="3534977"/>
            <a:ext cx="98737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log4j:ERROR </a:t>
            </a:r>
            <a:r>
              <a:rPr lang="en-US" altLang="ko-KR" i="1" dirty="0" err="1"/>
              <a:t>setFile</a:t>
            </a:r>
            <a:r>
              <a:rPr lang="en-US" altLang="ko-KR" i="1" dirty="0"/>
              <a:t>(</a:t>
            </a:r>
            <a:r>
              <a:rPr lang="en-US" altLang="ko-KR" i="1" dirty="0" err="1"/>
              <a:t>null,true</a:t>
            </a:r>
            <a:r>
              <a:rPr lang="en-US" altLang="ko-KR" i="1" dirty="0"/>
              <a:t>) call failed.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 err="1"/>
              <a:t>java.io.FileNotFoundException</a:t>
            </a:r>
            <a:r>
              <a:rPr lang="en-US" altLang="ko-KR" i="1" dirty="0"/>
              <a:t>: </a:t>
            </a:r>
            <a:r>
              <a:rPr lang="en-US" altLang="ko-KR" i="1" dirty="0" err="1"/>
              <a:t>stacktrace.log</a:t>
            </a:r>
            <a:r>
              <a:rPr lang="en-US" altLang="ko-KR" i="1" dirty="0"/>
              <a:t> (Permission denied)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at </a:t>
            </a:r>
            <a:r>
              <a:rPr lang="en-US" altLang="ko-KR" i="1" dirty="0" err="1"/>
              <a:t>java.io.FileOutputStream.openAppend</a:t>
            </a:r>
            <a:r>
              <a:rPr lang="en-US" altLang="ko-KR" i="1" dirty="0"/>
              <a:t>(Native Method)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at </a:t>
            </a:r>
            <a:r>
              <a:rPr lang="en-US" altLang="ko-KR" i="1" dirty="0" err="1"/>
              <a:t>java.io.FileOutputStream</a:t>
            </a:r>
            <a:r>
              <a:rPr lang="en-US" altLang="ko-KR" i="1" dirty="0"/>
              <a:t>.(FileOutputStream.java:177)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at </a:t>
            </a:r>
            <a:r>
              <a:rPr lang="en-US" altLang="ko-KR" i="1" dirty="0" err="1"/>
              <a:t>java.io.FileOutputStream</a:t>
            </a:r>
            <a:r>
              <a:rPr lang="en-US" altLang="ko-KR" i="1" dirty="0"/>
              <a:t>.(FileOutputStream.java:102)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at org.apache.log4j.FileAppender.setFile(FileAppender.java:290)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at org.apache.log4j.FileAppender.activateOptions(FileAppender.java:164)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at sun.reflect.NativeMethodAccessorImpl.invoke0(Native Method)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at </a:t>
            </a:r>
            <a:r>
              <a:rPr lang="en-US" altLang="ko-KR" i="1" dirty="0" err="1"/>
              <a:t>sun.reflect.NativeMethodAccessorImpl.invoke</a:t>
            </a:r>
            <a:r>
              <a:rPr lang="en-US" altLang="ko-KR" i="1" dirty="0"/>
              <a:t>(NativeMethodAccessorImpl.java:39)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at </a:t>
            </a:r>
            <a:r>
              <a:rPr lang="en-US" altLang="ko-KR" i="1" dirty="0" err="1"/>
              <a:t>sun.reflect.DelegatingMethodAccessorImpl.invoke</a:t>
            </a:r>
            <a:r>
              <a:rPr lang="en-US" altLang="ko-KR" i="1" dirty="0"/>
              <a:t>(DelegatingMethodAccessorImpl.java:25)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414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버전 관리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가급적이면 하위 호환성을 보장하는 것이 좋음 </a:t>
            </a:r>
            <a:r>
              <a:rPr kumimoji="1" lang="en-US" altLang="ko-KR" dirty="0" smtClean="0"/>
              <a:t>(JSON</a:t>
            </a:r>
            <a:r>
              <a:rPr kumimoji="1" lang="ko-KR" altLang="en-US" dirty="0" smtClean="0"/>
              <a:t>은 스키마리스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버전 정의 방법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Facebook : ?v=2.0</a:t>
            </a:r>
          </a:p>
          <a:p>
            <a:pPr lvl="1"/>
            <a:r>
              <a:rPr kumimoji="1" lang="en-US" altLang="ko-KR" dirty="0" smtClean="0"/>
              <a:t>Salesforce : /service/data</a:t>
            </a:r>
            <a:r>
              <a:rPr kumimoji="1" lang="en-US" altLang="ko-KR" u="sng" dirty="0" smtClean="0"/>
              <a:t>/v2.0/</a:t>
            </a:r>
            <a:r>
              <a:rPr kumimoji="1" lang="en-US" altLang="ko-KR" dirty="0" err="1" smtClean="0"/>
              <a:t>soobject</a:t>
            </a:r>
            <a:r>
              <a:rPr kumimoji="1" lang="en-US" altLang="ko-KR" dirty="0" smtClean="0"/>
              <a:t>/Account</a:t>
            </a:r>
          </a:p>
          <a:p>
            <a:r>
              <a:rPr kumimoji="1" lang="ko-KR" altLang="en-US" dirty="0" smtClean="0"/>
              <a:t>추천 방법</a:t>
            </a:r>
            <a:endParaRPr kumimoji="1" lang="en-US" altLang="ko-KR" dirty="0" smtClean="0"/>
          </a:p>
          <a:p>
            <a:pPr lvl="1"/>
            <a:r>
              <a:rPr kumimoji="1" lang="en-US" altLang="ko-KR" dirty="0" err="1" smtClean="0"/>
              <a:t>api.server.com</a:t>
            </a:r>
            <a:r>
              <a:rPr kumimoji="1" lang="en-US" altLang="ko-KR" dirty="0" smtClean="0"/>
              <a:t>/{</a:t>
            </a:r>
            <a:r>
              <a:rPr kumimoji="1" lang="ko-KR" altLang="en-US" dirty="0" smtClean="0"/>
              <a:t>서비스명</a:t>
            </a:r>
            <a:r>
              <a:rPr kumimoji="1" lang="en-US" altLang="ko-KR" dirty="0" smtClean="0"/>
              <a:t>}/{</a:t>
            </a:r>
            <a:r>
              <a:rPr kumimoji="1" lang="ko-KR" altLang="en-US" dirty="0" smtClean="0"/>
              <a:t>버전</a:t>
            </a:r>
            <a:r>
              <a:rPr kumimoji="1" lang="en-US" altLang="ko-KR" dirty="0" smtClean="0"/>
              <a:t>}/{</a:t>
            </a:r>
            <a:r>
              <a:rPr kumimoji="1" lang="ko-KR" altLang="en-US" dirty="0" smtClean="0"/>
              <a:t>리소스</a:t>
            </a:r>
            <a:r>
              <a:rPr kumimoji="1" lang="en-US" altLang="ko-KR" dirty="0" smtClean="0"/>
              <a:t>}</a:t>
            </a:r>
          </a:p>
          <a:p>
            <a:pPr lvl="1"/>
            <a:r>
              <a:rPr kumimoji="1" lang="en-US" altLang="ko-KR" dirty="0" smtClean="0"/>
              <a:t>ex) </a:t>
            </a:r>
            <a:r>
              <a:rPr kumimoji="1" lang="en-US" altLang="ko-KR" dirty="0" err="1" smtClean="0"/>
              <a:t>api.server.com</a:t>
            </a:r>
            <a:r>
              <a:rPr kumimoji="1" lang="en-US" altLang="ko-KR" dirty="0" smtClean="0"/>
              <a:t>/account/v2.0/groups</a:t>
            </a:r>
          </a:p>
          <a:p>
            <a:pPr lvl="1"/>
            <a:r>
              <a:rPr kumimoji="1" lang="en-US" altLang="ko-KR" dirty="0" smtClean="0"/>
              <a:t>account1.war, account2.war</a:t>
            </a:r>
            <a:r>
              <a:rPr kumimoji="1" lang="ko-KR" altLang="en-US" dirty="0" smtClean="0"/>
              <a:t>로 새 버전을 별도의 배포 패키지로 관리하기가 편함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53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페이징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많은 도큐먼트를 리턴할때는 잘라서 리턴하는 페이징 처리가 필요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Facebook </a:t>
            </a:r>
            <a:r>
              <a:rPr kumimoji="1" lang="ko-KR" altLang="en-US" dirty="0" smtClean="0"/>
              <a:t>스타일</a:t>
            </a:r>
            <a:r>
              <a:rPr kumimoji="1" lang="en-US" altLang="ko-KR" dirty="0" smtClean="0"/>
              <a:t>	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records?offset</a:t>
            </a:r>
            <a:r>
              <a:rPr kumimoji="1" lang="en-US" altLang="ko-KR" dirty="0" smtClean="0"/>
              <a:t>=100&amp;limit=25 (100</a:t>
            </a:r>
            <a:r>
              <a:rPr kumimoji="1" lang="ko-KR" altLang="en-US" dirty="0" smtClean="0"/>
              <a:t>번째 레코드부터 </a:t>
            </a:r>
            <a:r>
              <a:rPr kumimoji="1" lang="en-US" altLang="ko-KR" dirty="0" smtClean="0"/>
              <a:t>25</a:t>
            </a:r>
            <a:r>
              <a:rPr kumimoji="1" lang="ko-KR" altLang="en-US" dirty="0" smtClean="0"/>
              <a:t>개 출력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en-US" altLang="ko-KR" dirty="0" smtClean="0"/>
              <a:t>Twitter </a:t>
            </a:r>
            <a:r>
              <a:rPr kumimoji="1" lang="ko-KR" altLang="en-US" dirty="0" smtClean="0"/>
              <a:t>스타일</a:t>
            </a:r>
            <a:r>
              <a:rPr kumimoji="1" lang="en-US" altLang="ko-KR" dirty="0" smtClean="0"/>
              <a:t>	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records?page</a:t>
            </a:r>
            <a:r>
              <a:rPr kumimoji="1" lang="en-US" altLang="ko-KR" dirty="0" smtClean="0"/>
              <a:t>=5&amp;rpp=25 (</a:t>
            </a:r>
            <a:r>
              <a:rPr kumimoji="1" lang="ko-KR" altLang="en-US" dirty="0" smtClean="0"/>
              <a:t>페이지당 </a:t>
            </a:r>
            <a:r>
              <a:rPr kumimoji="1" lang="en-US" altLang="ko-KR" dirty="0" smtClean="0"/>
              <a:t>25</a:t>
            </a:r>
            <a:r>
              <a:rPr kumimoji="1" lang="ko-KR" altLang="en-US" dirty="0" smtClean="0"/>
              <a:t>개일때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페이지 출력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en-US" altLang="ko-KR" dirty="0" smtClean="0"/>
              <a:t>Linked in </a:t>
            </a:r>
            <a:r>
              <a:rPr kumimoji="1" lang="ko-KR" altLang="en-US" dirty="0" smtClean="0"/>
              <a:t>스타일</a:t>
            </a:r>
            <a:r>
              <a:rPr kumimoji="1" lang="en-US" altLang="ko-KR" dirty="0" smtClean="0"/>
              <a:t>	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records?start</a:t>
            </a:r>
            <a:r>
              <a:rPr kumimoji="1" lang="en-US" altLang="ko-KR" dirty="0" smtClean="0"/>
              <a:t>=50&amp;count=25 (50</a:t>
            </a:r>
            <a:r>
              <a:rPr kumimoji="1" lang="ko-KR" altLang="en-US" dirty="0" smtClean="0"/>
              <a:t>번째 레코드에서 </a:t>
            </a:r>
            <a:r>
              <a:rPr kumimoji="1" lang="en-US" altLang="ko-KR" dirty="0" smtClean="0"/>
              <a:t>25</a:t>
            </a:r>
            <a:r>
              <a:rPr kumimoji="1" lang="ko-KR" altLang="en-US" dirty="0" smtClean="0"/>
              <a:t>개 출력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페이스북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 스타일이 가장 직관적 나머지는 여러분의 선택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61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부분 응답 </a:t>
            </a:r>
            <a:r>
              <a:rPr kumimoji="1" lang="en-US" altLang="ko-KR" dirty="0" smtClean="0"/>
              <a:t>(Partial Response)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REST API </a:t>
            </a:r>
            <a:r>
              <a:rPr kumimoji="1" lang="ko-KR" altLang="en-US" dirty="0" smtClean="0"/>
              <a:t>응답중 일부만 응답 받는 방식 </a:t>
            </a:r>
            <a:endParaRPr kumimoji="1" lang="en-US" altLang="ko-KR" dirty="0" smtClean="0"/>
          </a:p>
          <a:p>
            <a:pPr lvl="1"/>
            <a:r>
              <a:rPr lang="en-US" altLang="ko-KR" dirty="0"/>
              <a:t>Linked in : /people:(</a:t>
            </a:r>
            <a:r>
              <a:rPr lang="en-US" altLang="ko-KR" dirty="0" err="1"/>
              <a:t>id,first-name,last-name,industry</a:t>
            </a:r>
            <a:r>
              <a:rPr lang="en-US" altLang="ko-KR" dirty="0" smtClean="0"/>
              <a:t>)</a:t>
            </a:r>
            <a:r>
              <a:rPr lang="ko-KR" altLang="en-US" dirty="0" smtClean="0"/>
              <a:t> 파싱하기 어려움</a:t>
            </a:r>
            <a:endParaRPr lang="en-US" altLang="ko-KR" dirty="0"/>
          </a:p>
          <a:p>
            <a:pPr lvl="1"/>
            <a:r>
              <a:rPr lang="en-US" altLang="ko-KR" dirty="0"/>
              <a:t>Facebook : /</a:t>
            </a:r>
            <a:r>
              <a:rPr lang="en-US" altLang="ko-KR" dirty="0" smtClean="0"/>
              <a:t>terry/</a:t>
            </a:r>
            <a:r>
              <a:rPr lang="en-US" altLang="ko-KR" dirty="0" err="1" smtClean="0"/>
              <a:t>friends?fields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id,name</a:t>
            </a:r>
            <a:r>
              <a:rPr lang="ko-KR" altLang="en-US" dirty="0" smtClean="0"/>
              <a:t> 직관적</a:t>
            </a:r>
            <a:endParaRPr lang="en-US" altLang="ko-KR" dirty="0"/>
          </a:p>
          <a:p>
            <a:pPr lvl="1"/>
            <a:r>
              <a:rPr lang="en-US" altLang="ko-KR" dirty="0"/>
              <a:t>Google : ?fields=</a:t>
            </a:r>
            <a:r>
              <a:rPr lang="en-US" altLang="ko-KR" dirty="0" err="1"/>
              <a:t>title,media:group</a:t>
            </a:r>
            <a:r>
              <a:rPr lang="en-US" altLang="ko-KR" dirty="0"/>
              <a:t>(</a:t>
            </a:r>
            <a:r>
              <a:rPr lang="en-US" altLang="ko-KR" dirty="0" err="1"/>
              <a:t>media:thumnail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subobject</a:t>
            </a:r>
            <a:r>
              <a:rPr lang="ko-KR" altLang="en-US" dirty="0" smtClean="0"/>
              <a:t>를 지원하기 때문에 유리함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또는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?field=</a:t>
            </a:r>
            <a:r>
              <a:rPr lang="en-US" altLang="ko-KR" dirty="0" err="1" smtClean="0"/>
              <a:t>title,media.address.city</a:t>
            </a:r>
            <a:endParaRPr lang="en-US" altLang="ko-KR" dirty="0"/>
          </a:p>
          <a:p>
            <a:r>
              <a:rPr kumimoji="1" lang="ko-KR" altLang="en-US" dirty="0" smtClean="0"/>
              <a:t>많이 쓰지는 않지만 종종 유용함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코드내에 </a:t>
            </a:r>
            <a:r>
              <a:rPr kumimoji="1" lang="en-US" altLang="ko-KR" dirty="0" smtClean="0"/>
              <a:t>JOIN(REFERENCE)</a:t>
            </a:r>
            <a:r>
              <a:rPr kumimoji="1" lang="ko-KR" altLang="en-US" dirty="0" smtClean="0"/>
              <a:t>가 있을때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부하를 줄일 수 있음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전체 패킷양을 줄일 수 있음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가독성이 높아짐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77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검색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보통 </a:t>
            </a:r>
            <a:r>
              <a:rPr kumimoji="1" lang="en-US" altLang="ko-KR" dirty="0" smtClean="0"/>
              <a:t>HTTP GET</a:t>
            </a:r>
            <a:r>
              <a:rPr kumimoji="1" lang="ko-KR" altLang="en-US" dirty="0" smtClean="0"/>
              <a:t>에 쿼리 스트링을 사용함</a:t>
            </a:r>
            <a:endParaRPr kumimoji="1" lang="en-US" altLang="ko-KR" dirty="0" smtClean="0"/>
          </a:p>
          <a:p>
            <a:pPr lvl="1"/>
            <a:r>
              <a:rPr lang="en-US" altLang="ko-KR" i="1" dirty="0" err="1"/>
              <a:t>users?name</a:t>
            </a:r>
            <a:r>
              <a:rPr lang="en-US" altLang="ko-KR" i="1" dirty="0"/>
              <a:t>=</a:t>
            </a:r>
            <a:r>
              <a:rPr lang="en-US" altLang="ko-KR" i="1" dirty="0" err="1"/>
              <a:t>cho&amp;region</a:t>
            </a:r>
            <a:r>
              <a:rPr lang="en-US" altLang="ko-KR" i="1" dirty="0"/>
              <a:t>=</a:t>
            </a:r>
            <a:r>
              <a:rPr lang="en-US" altLang="ko-KR" i="1" dirty="0" err="1"/>
              <a:t>seoul&amp;offset</a:t>
            </a:r>
            <a:r>
              <a:rPr lang="en-US" altLang="ko-KR" i="1" dirty="0"/>
              <a:t>=20&amp;limit=10</a:t>
            </a:r>
            <a:endParaRPr kumimoji="1" lang="en-US" altLang="ko-KR" dirty="0" smtClean="0"/>
          </a:p>
          <a:p>
            <a:r>
              <a:rPr kumimoji="1" lang="ko-KR" altLang="en-US" dirty="0" smtClean="0"/>
              <a:t>다른 쿼리 스트링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페이징과 섞여서 헷갈릴 수 있음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검색 조건을 별도의 필드로 뽑아내는게 좋음</a:t>
            </a:r>
            <a:endParaRPr kumimoji="1" lang="en-US" altLang="ko-KR" dirty="0" smtClean="0"/>
          </a:p>
          <a:p>
            <a:pPr lvl="1"/>
            <a:r>
              <a:rPr lang="en-US" altLang="ko-KR" i="1" dirty="0"/>
              <a:t>/</a:t>
            </a:r>
            <a:r>
              <a:rPr lang="en-US" altLang="ko-KR" i="1" dirty="0" err="1"/>
              <a:t>user?</a:t>
            </a:r>
            <a:r>
              <a:rPr lang="en-US" altLang="ko-KR" i="1" u="sng" dirty="0" err="1"/>
              <a:t>q</a:t>
            </a:r>
            <a:r>
              <a:rPr lang="en-US" altLang="ko-KR" i="1" u="sng" dirty="0"/>
              <a:t>=name%3Dcho,region%3Dseoul</a:t>
            </a:r>
            <a:r>
              <a:rPr lang="en-US" altLang="ko-KR" i="1" dirty="0"/>
              <a:t>&amp;offset=20&amp;limit=10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4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검색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전역 검색과 리소스 검색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전역 검색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모든 리소스에 대한 검색</a:t>
            </a:r>
            <a:endParaRPr kumimoji="1" lang="en-US" altLang="ko-KR" dirty="0" smtClean="0"/>
          </a:p>
          <a:p>
            <a:pPr lvl="2"/>
            <a:r>
              <a:rPr lang="en-US" altLang="ko-KR" i="1" dirty="0"/>
              <a:t>/</a:t>
            </a:r>
            <a:r>
              <a:rPr lang="en-US" altLang="ko-KR" i="1" dirty="0" err="1" smtClean="0"/>
              <a:t>search?q</a:t>
            </a:r>
            <a:r>
              <a:rPr lang="en-US" altLang="ko-KR" i="1" dirty="0" smtClean="0"/>
              <a:t>=id%3Dterry</a:t>
            </a:r>
          </a:p>
          <a:p>
            <a:pPr lvl="1"/>
            <a:r>
              <a:rPr kumimoji="1" lang="ko-KR" altLang="en-US" dirty="0"/>
              <a:t>지역 </a:t>
            </a:r>
            <a:r>
              <a:rPr kumimoji="1" lang="ko-KR" altLang="en-US" dirty="0" smtClean="0"/>
              <a:t>검색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특정 리소스에 대한 검색</a:t>
            </a:r>
            <a:endParaRPr kumimoji="1" lang="en-US" altLang="ko-KR" dirty="0" smtClean="0"/>
          </a:p>
          <a:p>
            <a:pPr lvl="2"/>
            <a:r>
              <a:rPr lang="en-US" altLang="ko-KR" i="1" dirty="0"/>
              <a:t>/</a:t>
            </a:r>
            <a:r>
              <a:rPr lang="en-US" altLang="ko-KR" i="1" dirty="0" err="1"/>
              <a:t>users?q</a:t>
            </a:r>
            <a:r>
              <a:rPr lang="en-US" altLang="ko-KR" i="1" dirty="0"/>
              <a:t>=id%3Dterry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HATEOS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1710930" cy="195073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Hypermedia </a:t>
            </a:r>
            <a:r>
              <a:rPr lang="en-US" altLang="ko-KR" dirty="0"/>
              <a:t>as the engine of application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 약어</a:t>
            </a:r>
            <a:endParaRPr lang="en-US" altLang="ko-KR" dirty="0" smtClean="0"/>
          </a:p>
          <a:p>
            <a:r>
              <a:rPr kumimoji="1" lang="en-US" altLang="ko-KR" dirty="0" smtClean="0"/>
              <a:t>HTML LINK </a:t>
            </a:r>
            <a:r>
              <a:rPr kumimoji="1" lang="ko-KR" altLang="en-US" dirty="0" smtClean="0"/>
              <a:t>개념으로 다른 리소스 또는 다른 연관된 행위에 대한 링크를 제공함으로써 </a:t>
            </a:r>
            <a:r>
              <a:rPr kumimoji="1" lang="en-US" altLang="ko-KR" dirty="0" smtClean="0"/>
              <a:t>SELF-DESCRIPTIVENESS</a:t>
            </a:r>
            <a:r>
              <a:rPr kumimoji="1" lang="ko-KR" altLang="en-US" dirty="0" smtClean="0"/>
              <a:t>를 극대화함</a:t>
            </a:r>
            <a:endParaRPr kumimoji="1" lang="en-US" altLang="ko-KR" dirty="0" smtClean="0"/>
          </a:p>
          <a:p>
            <a:r>
              <a:rPr kumimoji="1" lang="ko-KR" altLang="en-US" dirty="0" smtClean="0"/>
              <a:t>좋기는 한데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의존성때문에 업데이트 하기가 쉽지 않음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498" y="3118519"/>
            <a:ext cx="6566116" cy="31393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altLang="ko-KR" i="1" dirty="0"/>
              <a:t>HTTP GET </a:t>
            </a:r>
            <a:r>
              <a:rPr lang="tr-TR" altLang="ko-KR" i="1" dirty="0" err="1"/>
              <a:t>users?offset</a:t>
            </a:r>
            <a:r>
              <a:rPr lang="tr-TR" altLang="ko-KR" i="1" dirty="0"/>
              <a:t>=10&amp;limit=5</a:t>
            </a:r>
            <a:r>
              <a:rPr lang="tr-TR" altLang="ko-KR" dirty="0"/>
              <a:t/>
            </a:r>
            <a:br>
              <a:rPr lang="tr-TR" altLang="ko-KR" dirty="0"/>
            </a:br>
            <a:r>
              <a:rPr lang="tr-TR" altLang="ko-KR" i="1" dirty="0"/>
              <a:t>{</a:t>
            </a:r>
            <a:r>
              <a:rPr lang="tr-TR" altLang="ko-KR" dirty="0"/>
              <a:t/>
            </a:r>
            <a:br>
              <a:rPr lang="tr-TR" altLang="ko-KR" dirty="0"/>
            </a:br>
            <a:r>
              <a:rPr lang="tr-TR" altLang="ko-KR" i="1" dirty="0"/>
              <a:t>[</a:t>
            </a:r>
            <a:r>
              <a:rPr lang="tr-TR" altLang="ko-KR" dirty="0"/>
              <a:t/>
            </a:r>
            <a:br>
              <a:rPr lang="tr-TR" altLang="ko-KR" dirty="0"/>
            </a:br>
            <a:r>
              <a:rPr lang="tr-TR" altLang="ko-KR" i="1" dirty="0"/>
              <a:t>{‘id’:’user1’,’name’:’terry’}</a:t>
            </a:r>
            <a:r>
              <a:rPr lang="tr-TR" altLang="ko-KR" dirty="0"/>
              <a:t/>
            </a:r>
            <a:br>
              <a:rPr lang="tr-TR" altLang="ko-KR" dirty="0"/>
            </a:br>
            <a:r>
              <a:rPr lang="tr-TR" altLang="ko-KR" i="1" dirty="0"/>
              <a:t>,{‘id’:’user2’,’name’:’carry’}</a:t>
            </a:r>
            <a:r>
              <a:rPr lang="tr-TR" altLang="ko-KR" dirty="0"/>
              <a:t/>
            </a:r>
            <a:br>
              <a:rPr lang="tr-TR" altLang="ko-KR" dirty="0"/>
            </a:br>
            <a:r>
              <a:rPr lang="tr-TR" altLang="ko-KR" i="1" dirty="0"/>
              <a:t>]</a:t>
            </a:r>
            <a:r>
              <a:rPr lang="tr-TR" altLang="ko-KR" dirty="0"/>
              <a:t/>
            </a:r>
            <a:br>
              <a:rPr lang="tr-TR" altLang="ko-KR" dirty="0"/>
            </a:br>
            <a:r>
              <a:rPr lang="tr-TR" altLang="ko-KR" i="1" dirty="0">
                <a:solidFill>
                  <a:schemeClr val="accent5">
                    <a:lumMod val="75000"/>
                  </a:schemeClr>
                </a:solidFill>
              </a:rPr>
              <a:t>,’</a:t>
            </a:r>
            <a:r>
              <a:rPr lang="tr-TR" altLang="ko-KR" i="1" dirty="0" err="1">
                <a:solidFill>
                  <a:schemeClr val="accent5">
                    <a:lumMod val="75000"/>
                  </a:schemeClr>
                </a:solidFill>
              </a:rPr>
              <a:t>links</a:t>
            </a:r>
            <a:r>
              <a:rPr lang="tr-TR" altLang="ko-KR" i="1" dirty="0">
                <a:solidFill>
                  <a:schemeClr val="accent5">
                    <a:lumMod val="75000"/>
                  </a:schemeClr>
                </a:solidFill>
              </a:rPr>
              <a:t>’ :[</a:t>
            </a:r>
            <a:r>
              <a:rPr lang="tr-TR" altLang="ko-KR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tr-TR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</a:rPr>
              <a:t>{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altLang="ko-KR" i="1" dirty="0" err="1" smtClean="0">
                <a:solidFill>
                  <a:schemeClr val="accent5">
                    <a:lumMod val="75000"/>
                  </a:schemeClr>
                </a:solidFill>
              </a:rPr>
              <a:t>rel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</a:rPr>
              <a:t>’:’pre_</a:t>
            </a:r>
            <a:r>
              <a:rPr lang="tr-TR" altLang="ko-KR" i="1" dirty="0" err="1" smtClean="0">
                <a:solidFill>
                  <a:schemeClr val="accent5">
                    <a:lumMod val="75000"/>
                  </a:schemeClr>
                </a:solidFill>
              </a:rPr>
              <a:t>page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</a:rPr>
              <a:t>’,‘</a:t>
            </a:r>
            <a:r>
              <a:rPr lang="tr-TR" altLang="ko-KR" i="1" dirty="0" err="1" smtClean="0">
                <a:solidFill>
                  <a:schemeClr val="accent5">
                    <a:lumMod val="75000"/>
                  </a:schemeClr>
                </a:solidFill>
              </a:rPr>
              <a:t>href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</a:rPr>
              <a:t>’:’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http://xxx/users?offset=6&amp;limit=5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</a:rPr>
              <a:t>‘},</a:t>
            </a:r>
            <a:r>
              <a:rPr lang="tr-TR" altLang="ko-KR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tr-TR" altLang="ko-KR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</a:rPr>
              <a:t>{‘</a:t>
            </a:r>
            <a:r>
              <a:rPr lang="tr-TR" altLang="ko-KR" i="1" dirty="0" err="1" smtClean="0">
                <a:solidFill>
                  <a:schemeClr val="accent5">
                    <a:lumMod val="75000"/>
                  </a:schemeClr>
                </a:solidFill>
              </a:rPr>
              <a:t>rel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</a:rPr>
              <a:t>’:’next_</a:t>
            </a:r>
            <a:r>
              <a:rPr lang="tr-TR" altLang="ko-KR" i="1" dirty="0" err="1" smtClean="0">
                <a:solidFill>
                  <a:schemeClr val="accent5">
                    <a:lumMod val="75000"/>
                  </a:schemeClr>
                </a:solidFill>
              </a:rPr>
              <a:t>page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</a:rPr>
              <a:t>’,‘</a:t>
            </a:r>
            <a:r>
              <a:rPr lang="tr-TR" altLang="ko-KR" i="1" dirty="0" err="1" smtClean="0">
                <a:solidFill>
                  <a:schemeClr val="accent5">
                    <a:lumMod val="75000"/>
                  </a:schemeClr>
                </a:solidFill>
              </a:rPr>
              <a:t>href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</a:rPr>
              <a:t>’:’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  <a:hlinkClick r:id="rId3"/>
              </a:rPr>
              <a:t>http://xxx/users?offset=11&amp;limit=5</a:t>
            </a: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</a:rPr>
              <a:t>‘}</a:t>
            </a:r>
            <a:r>
              <a:rPr lang="tr-TR" altLang="ko-KR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tr-TR" altLang="ko-KR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tr-TR" altLang="ko-KR" i="1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  <a:r>
              <a:rPr lang="tr-TR" altLang="ko-KR" dirty="0"/>
              <a:t/>
            </a:r>
            <a:br>
              <a:rPr lang="tr-TR" altLang="ko-KR" dirty="0"/>
            </a:br>
            <a:r>
              <a:rPr lang="tr-TR" altLang="ko-KR" i="1" dirty="0"/>
              <a:t>}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08611" y="3137376"/>
            <a:ext cx="4623661" cy="31204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altLang="ko-KR" i="1" dirty="0" smtClean="0"/>
              <a:t>HTTP GET users/terry</a:t>
            </a:r>
            <a:endParaRPr lang="fr-FR" altLang="ko-KR" i="1" dirty="0" smtClean="0"/>
          </a:p>
          <a:p>
            <a:r>
              <a:rPr lang="fr-FR" altLang="ko-KR" i="1" dirty="0" smtClean="0"/>
              <a:t>{</a:t>
            </a:r>
            <a:r>
              <a:rPr lang="fr-FR" altLang="ko-KR" i="1" dirty="0"/>
              <a:t/>
            </a:r>
            <a:br>
              <a:rPr lang="fr-FR" altLang="ko-KR" i="1" dirty="0"/>
            </a:br>
            <a:r>
              <a:rPr lang="fr-FR" altLang="ko-KR" i="1" dirty="0"/>
              <a:t>‘id’:’</a:t>
            </a:r>
            <a:r>
              <a:rPr lang="fr-FR" altLang="ko-KR" i="1" dirty="0" err="1"/>
              <a:t>terry</a:t>
            </a:r>
            <a:r>
              <a:rPr lang="fr-FR" altLang="ko-KR" i="1" dirty="0"/>
              <a:t>’</a:t>
            </a:r>
            <a:br>
              <a:rPr lang="fr-FR" altLang="ko-KR" i="1" dirty="0"/>
            </a:br>
            <a:r>
              <a:rPr lang="fr-FR" altLang="ko-KR" i="1" dirty="0"/>
              <a:t>‘links’:[{</a:t>
            </a:r>
            <a:br>
              <a:rPr lang="fr-FR" altLang="ko-KR" i="1" dirty="0"/>
            </a:br>
            <a:r>
              <a:rPr lang="fr-FR" altLang="ko-KR" i="1" dirty="0"/>
              <a:t>‘</a:t>
            </a:r>
            <a:r>
              <a:rPr lang="fr-FR" altLang="ko-KR" i="1" dirty="0" err="1"/>
              <a:t>rel</a:t>
            </a:r>
            <a:r>
              <a:rPr lang="fr-FR" altLang="ko-KR" i="1" dirty="0"/>
              <a:t>’:’</a:t>
            </a:r>
            <a:r>
              <a:rPr lang="fr-FR" altLang="ko-KR" i="1" dirty="0" err="1"/>
              <a:t>friends</a:t>
            </a:r>
            <a:r>
              <a:rPr lang="fr-FR" altLang="ko-KR" i="1" dirty="0"/>
              <a:t>’,</a:t>
            </a:r>
            <a:br>
              <a:rPr lang="fr-FR" altLang="ko-KR" i="1" dirty="0"/>
            </a:br>
            <a:r>
              <a:rPr lang="fr-FR" altLang="ko-KR" i="1" dirty="0"/>
              <a:t>‘</a:t>
            </a:r>
            <a:r>
              <a:rPr lang="fr-FR" altLang="ko-KR" i="1" dirty="0" err="1"/>
              <a:t>href</a:t>
            </a:r>
            <a:r>
              <a:rPr lang="fr-FR" altLang="ko-KR" i="1" dirty="0"/>
              <a:t>’:’</a:t>
            </a:r>
            <a:r>
              <a:rPr lang="fr-FR" altLang="ko-KR" i="1" dirty="0">
                <a:hlinkClick r:id="rId4"/>
              </a:rPr>
              <a:t>http://xxx/users/terry/friends</a:t>
            </a:r>
            <a:r>
              <a:rPr lang="fr-FR" altLang="ko-KR" i="1" dirty="0"/>
              <a:t>‘</a:t>
            </a:r>
            <a:br>
              <a:rPr lang="fr-FR" altLang="ko-KR" i="1" dirty="0"/>
            </a:br>
            <a:r>
              <a:rPr lang="fr-FR" altLang="ko-KR" i="1" dirty="0"/>
              <a:t>}]</a:t>
            </a:r>
            <a:br>
              <a:rPr lang="fr-FR" altLang="ko-KR" i="1" dirty="0"/>
            </a:br>
            <a:r>
              <a:rPr lang="fr-FR" altLang="ko-KR" i="1" dirty="0"/>
              <a:t>}</a:t>
            </a:r>
            <a:endParaRPr lang="ko-KR" alt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69559"/>
            <a:ext cx="658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/>
              <a:t>페이징에서 </a:t>
            </a:r>
            <a:r>
              <a:rPr kumimoji="1" lang="en-US" altLang="ko-KR" dirty="0" smtClean="0"/>
              <a:t>HATEOS</a:t>
            </a:r>
            <a:r>
              <a:rPr kumimoji="1" lang="ko-KR" altLang="en-US" dirty="0" smtClean="0"/>
              <a:t>로 이전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다음 페이지 링크 표현</a:t>
            </a:r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41904" y="6216136"/>
            <a:ext cx="658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/>
              <a:t>사용자 정보에서 친구 정보에 대한 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리소스를 </a:t>
            </a:r>
            <a:r>
              <a:rPr kumimoji="1" lang="en-US" altLang="ko-KR" dirty="0" smtClean="0"/>
              <a:t>HATEOS</a:t>
            </a:r>
            <a:r>
              <a:rPr kumimoji="1" lang="ko-KR" altLang="en-US" dirty="0" smtClean="0"/>
              <a:t>로 표현</a:t>
            </a:r>
            <a:endParaRPr kumimoji="1" lang="en-US" altLang="ko-KR" dirty="0" smtClean="0"/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439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단일 </a:t>
            </a:r>
            <a:r>
              <a:rPr kumimoji="1" lang="en-US" altLang="ko-KR" dirty="0" smtClean="0"/>
              <a:t>API URL &amp; CORS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4279115" cy="5229512"/>
          </a:xfrm>
        </p:spPr>
        <p:txBody>
          <a:bodyPr/>
          <a:lstStyle/>
          <a:p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 서버를 분리해서 개발할 경우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각 </a:t>
            </a:r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별 서버 </a:t>
            </a:r>
            <a:r>
              <a:rPr kumimoji="1" lang="en-US" altLang="ko-KR" dirty="0" smtClean="0"/>
              <a:t>URL</a:t>
            </a:r>
            <a:r>
              <a:rPr kumimoji="1" lang="ko-KR" altLang="en-US" dirty="0" smtClean="0"/>
              <a:t>이 다름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개발자가 호출하는데 불편함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CORS </a:t>
            </a:r>
            <a:r>
              <a:rPr kumimoji="1" lang="ko-KR" altLang="en-US" dirty="0" smtClean="0"/>
              <a:t>문제 발생</a:t>
            </a:r>
            <a:endParaRPr kumimoji="1" lang="en-US" altLang="ko-KR" dirty="0" smtClean="0"/>
          </a:p>
          <a:p>
            <a:r>
              <a:rPr kumimoji="1" lang="en-US" altLang="ko-KR" dirty="0" smtClean="0"/>
              <a:t>REVERSE PROXY</a:t>
            </a:r>
            <a:r>
              <a:rPr kumimoji="1" lang="ko-KR" altLang="en-US" dirty="0" smtClean="0"/>
              <a:t>를 통한 라우팅으로 해결 가능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358009" y="947451"/>
            <a:ext cx="2357337" cy="797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400" dirty="0" err="1" smtClean="0"/>
              <a:t>user.server.com</a:t>
            </a:r>
            <a:endParaRPr kumimoji="1"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9358009" y="2029681"/>
            <a:ext cx="2357337" cy="797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400" smtClean="0"/>
              <a:t>car.server.com</a:t>
            </a:r>
            <a:endParaRPr kumimoji="1"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5008162" y="947451"/>
            <a:ext cx="1326205" cy="187989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/>
              <a:t>API</a:t>
            </a:r>
            <a:br>
              <a:rPr kumimoji="1" lang="en-US" altLang="ko-KR" sz="2000" dirty="0" smtClean="0"/>
            </a:br>
            <a:r>
              <a:rPr kumimoji="1" lang="en-US" altLang="ko-KR" sz="2000" dirty="0" smtClean="0"/>
              <a:t>CLIENT</a:t>
            </a:r>
            <a:endParaRPr kumimoji="1" lang="ko-KR" altLang="en-US" sz="20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334367" y="1346285"/>
            <a:ext cx="2908532" cy="1082231"/>
            <a:chOff x="8813259" y="1346285"/>
            <a:chExt cx="429640" cy="1082231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8813260" y="1346285"/>
              <a:ext cx="429639" cy="1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8813259" y="2428515"/>
              <a:ext cx="429639" cy="1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/>
          <p:cNvSpPr/>
          <p:nvPr/>
        </p:nvSpPr>
        <p:spPr>
          <a:xfrm>
            <a:off x="9358009" y="4167205"/>
            <a:ext cx="2357337" cy="797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400" dirty="0" err="1" smtClean="0"/>
              <a:t>user.server.com</a:t>
            </a:r>
            <a:endParaRPr kumimoji="1"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9358009" y="5249435"/>
            <a:ext cx="2357337" cy="7976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400" smtClean="0"/>
              <a:t>car.server.com</a:t>
            </a:r>
            <a:endParaRPr kumimoji="1" lang="ko-KR" altLang="en-US" sz="2400" dirty="0"/>
          </a:p>
        </p:txBody>
      </p:sp>
      <p:sp>
        <p:nvSpPr>
          <p:cNvPr id="15" name="직사각형 14"/>
          <p:cNvSpPr/>
          <p:nvPr/>
        </p:nvSpPr>
        <p:spPr>
          <a:xfrm>
            <a:off x="7080115" y="4155017"/>
            <a:ext cx="1326205" cy="1879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</a:rPr>
              <a:t>REVERSE</a:t>
            </a:r>
            <a:br>
              <a:rPr kumimoji="1" lang="en-US" altLang="ko-KR" sz="2000" dirty="0" smtClean="0">
                <a:solidFill>
                  <a:schemeClr val="tx1"/>
                </a:solidFill>
              </a:rPr>
            </a:br>
            <a:r>
              <a:rPr kumimoji="1" lang="en-US" altLang="ko-KR" sz="2000" dirty="0" smtClean="0">
                <a:solidFill>
                  <a:schemeClr val="tx1"/>
                </a:solidFill>
              </a:rPr>
              <a:t>PROXY</a:t>
            </a:r>
            <a:endParaRPr kumimoji="1"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411951" y="4566039"/>
            <a:ext cx="920968" cy="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033253" y="4179237"/>
            <a:ext cx="1326205" cy="187989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/>
              <a:t>API</a:t>
            </a:r>
            <a:br>
              <a:rPr kumimoji="1" lang="en-US" altLang="ko-KR" sz="2000" dirty="0" smtClean="0"/>
            </a:br>
            <a:r>
              <a:rPr kumimoji="1" lang="en-US" altLang="ko-KR" sz="2000" dirty="0" smtClean="0"/>
              <a:t>CLIENT</a:t>
            </a:r>
            <a:endParaRPr kumimoji="1" lang="ko-KR" altLang="en-US" sz="2000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395945" y="4578071"/>
            <a:ext cx="629034" cy="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395944" y="5660301"/>
            <a:ext cx="629034" cy="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59457" y="4142985"/>
            <a:ext cx="299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 smtClean="0"/>
              <a:t>api.server.com</a:t>
            </a:r>
            <a:r>
              <a:rPr kumimoji="1" lang="en-US" altLang="ko-KR" sz="2400" dirty="0" smtClean="0"/>
              <a:t>/users</a:t>
            </a:r>
            <a:endParaRPr kumimoji="1" lang="ko-KR" altLang="en-US" sz="2400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421680" y="5794623"/>
            <a:ext cx="920968" cy="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34367" y="5772666"/>
            <a:ext cx="299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 smtClean="0"/>
              <a:t>api.server.com</a:t>
            </a:r>
            <a:r>
              <a:rPr kumimoji="1" lang="en-US" altLang="ko-KR" sz="2400" dirty="0" smtClean="0"/>
              <a:t>/cars</a:t>
            </a:r>
            <a:endParaRPr kumimoji="1" lang="ko-KR" altLang="en-US" sz="2400" dirty="0"/>
          </a:p>
        </p:txBody>
      </p:sp>
      <p:sp>
        <p:nvSpPr>
          <p:cNvPr id="25" name="삼각형 24"/>
          <p:cNvSpPr/>
          <p:nvPr/>
        </p:nvSpPr>
        <p:spPr>
          <a:xfrm rot="10800000">
            <a:off x="6767167" y="3288111"/>
            <a:ext cx="3309026" cy="268448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" name="직선 연결선[R] 27"/>
          <p:cNvCxnSpPr/>
          <p:nvPr/>
        </p:nvCxnSpPr>
        <p:spPr>
          <a:xfrm>
            <a:off x="4565554" y="947451"/>
            <a:ext cx="0" cy="52240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82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39446" y="1955760"/>
            <a:ext cx="4510489" cy="1586429"/>
          </a:xfrm>
        </p:spPr>
        <p:txBody>
          <a:bodyPr>
            <a:normAutofit/>
          </a:bodyPr>
          <a:lstStyle/>
          <a:p>
            <a:r>
              <a:rPr kumimoji="1" lang="en-US" altLang="ko-KR" sz="2400" dirty="0" smtClean="0"/>
              <a:t>API  </a:t>
            </a:r>
            <a:r>
              <a:rPr kumimoji="1" lang="ko-KR" altLang="en-US" sz="2400" dirty="0" smtClean="0"/>
              <a:t>보안</a:t>
            </a:r>
            <a:endParaRPr kumimoji="1"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104021" y="1266940"/>
            <a:ext cx="2181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b="1" dirty="0" smtClean="0">
                <a:solidFill>
                  <a:schemeClr val="bg1"/>
                </a:solidFill>
              </a:rPr>
              <a:t>#3</a:t>
            </a:r>
            <a:endParaRPr kumimoji="1"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25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이 문서의 내용은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58267" y="1913467"/>
            <a:ext cx="7239102" cy="426349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dirty="0" smtClean="0"/>
              <a:t>조대협의 서버사이드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3600" b="1" dirty="0" smtClean="0"/>
              <a:t>“</a:t>
            </a:r>
            <a:r>
              <a:rPr kumimoji="1" lang="ko-KR" altLang="en-US" sz="3600" b="1" dirty="0" smtClean="0"/>
              <a:t>대용량 아키텍쳐와 성능 튜닝</a:t>
            </a:r>
            <a:r>
              <a:rPr kumimoji="1" lang="en-US" altLang="ko-KR" sz="3600" b="1" dirty="0" smtClean="0"/>
              <a:t>”</a:t>
            </a:r>
            <a:r>
              <a:rPr kumimoji="1" lang="ko-KR" altLang="en-US" sz="3600" b="1" dirty="0" smtClean="0"/>
              <a:t> 중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marL="0" indent="0" algn="ctr">
              <a:buNone/>
            </a:pPr>
            <a:r>
              <a:rPr kumimoji="1" lang="en-US" altLang="ko-KR" dirty="0"/>
              <a:t>4</a:t>
            </a:r>
            <a:r>
              <a:rPr kumimoji="1" lang="ko-KR" altLang="en-US" dirty="0" smtClean="0"/>
              <a:t>장 </a:t>
            </a:r>
            <a:r>
              <a:rPr kumimoji="1" lang="en-US" altLang="ko-KR" dirty="0" smtClean="0"/>
              <a:t>REST API</a:t>
            </a:r>
            <a:r>
              <a:rPr kumimoji="1" lang="ko-KR" altLang="en-US" dirty="0" smtClean="0"/>
              <a:t>의 이해와 설계를 정리한 내용</a:t>
            </a:r>
            <a:endParaRPr kumimoji="1"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2207"/>
            <a:ext cx="3962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01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보안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인증 </a:t>
            </a:r>
            <a:r>
              <a:rPr kumimoji="1" lang="en-US" altLang="ko-KR" dirty="0" smtClean="0"/>
              <a:t>(Authentication)</a:t>
            </a:r>
          </a:p>
          <a:p>
            <a:r>
              <a:rPr kumimoji="1" lang="ko-KR" altLang="en-US" dirty="0" smtClean="0"/>
              <a:t>인가</a:t>
            </a:r>
            <a:r>
              <a:rPr kumimoji="1" lang="en-US" altLang="ko-KR" dirty="0" smtClean="0"/>
              <a:t> (Authorization)</a:t>
            </a:r>
          </a:p>
          <a:p>
            <a:r>
              <a:rPr kumimoji="1" lang="ko-KR" altLang="en-US" dirty="0" smtClean="0"/>
              <a:t>네트워크 레벨 전송 암호화</a:t>
            </a:r>
            <a:endParaRPr kumimoji="1" lang="en-US" altLang="ko-KR" dirty="0" smtClean="0"/>
          </a:p>
          <a:p>
            <a:r>
              <a:rPr kumimoji="1" lang="ko-KR" altLang="en-US" dirty="0" smtClean="0"/>
              <a:t>메세지 무결성 보장</a:t>
            </a:r>
            <a:endParaRPr kumimoji="1" lang="en-US" altLang="ko-KR" dirty="0" smtClean="0"/>
          </a:p>
          <a:p>
            <a:r>
              <a:rPr kumimoji="1" lang="ko-KR" altLang="en-US" dirty="0" smtClean="0"/>
              <a:t>메시지 본문 암호화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ko-KR" sz="1600" dirty="0" err="1" smtClean="0">
                <a:solidFill>
                  <a:schemeClr val="bg1">
                    <a:lumMod val="50000"/>
                  </a:schemeClr>
                </a:solidFill>
              </a:rPr>
              <a:t>bcho.tistory.com</a:t>
            </a:r>
            <a:r>
              <a:rPr kumimoji="1"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/955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87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인증 방식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5705799" cy="5229512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키 방식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가장 기초적인 인증 방식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를 호출할때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API KEY</a:t>
            </a:r>
            <a:r>
              <a:rPr kumimoji="1" lang="ko-KR" altLang="en-US" dirty="0" smtClean="0"/>
              <a:t>를 보내는 방식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모든 클라이언트가 같은 키를 공유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구현은 쉬우나 한번뚤리면 끝</a:t>
            </a:r>
            <a:endParaRPr kumimoji="1" lang="en-US" altLang="ko-KR" dirty="0" smtClean="0"/>
          </a:p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토큰 방식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가장 널리 사용되는 방식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ID,PASSWORD</a:t>
            </a:r>
            <a:r>
              <a:rPr kumimoji="1" lang="ko-KR" altLang="en-US" dirty="0" smtClean="0"/>
              <a:t>를 넣으면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일정 기간 유효한 </a:t>
            </a:r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토큰을 리턴하고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매 호출마다 이 토큰을 사용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238" y="2063607"/>
            <a:ext cx="6083300" cy="2997200"/>
          </a:xfrm>
          <a:prstGeom prst="rect">
            <a:avLst/>
          </a:prstGeom>
        </p:spPr>
      </p:pic>
      <p:cxnSp>
        <p:nvCxnSpPr>
          <p:cNvPr id="6" name="직선 연결선[R] 5"/>
          <p:cNvCxnSpPr/>
          <p:nvPr/>
        </p:nvCxnSpPr>
        <p:spPr>
          <a:xfrm flipH="1">
            <a:off x="5758774" y="947451"/>
            <a:ext cx="19456" cy="5229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1156" y="5436643"/>
            <a:ext cx="480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토큰 기반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 인증 흐름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877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인증시 사용자 인증 방식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0"/>
            <a:ext cx="5647433" cy="5910549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HTTP BASIC AUTH</a:t>
            </a:r>
          </a:p>
          <a:p>
            <a:pPr lvl="1"/>
            <a:r>
              <a:rPr kumimoji="1" lang="ko-KR" altLang="en-US" dirty="0" smtClean="0"/>
              <a:t>가장 쉬운 방식으로 </a:t>
            </a:r>
            <a:r>
              <a:rPr kumimoji="1" lang="en-US" altLang="ko-KR" dirty="0" smtClean="0"/>
              <a:t>ID,PASSWORD</a:t>
            </a:r>
            <a:r>
              <a:rPr kumimoji="1" lang="ko-KR" altLang="en-US" dirty="0" smtClean="0"/>
              <a:t>를 직접 보낸다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DIGEST ACCESS AUTHENTICATION</a:t>
            </a:r>
          </a:p>
          <a:p>
            <a:pPr lvl="1"/>
            <a:r>
              <a:rPr kumimoji="1" lang="ko-KR" altLang="en-US" dirty="0" smtClean="0"/>
              <a:t>네트웍을 통해 패스워드를 보내지 않는다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클라이언트와 서버에서 공통적인 키를 이용해서 패스워드에 대한 해쉬를 생성하고 이를 비교하는 방식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 smtClean="0"/>
              <a:t>참고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lang="en-US" altLang="ko-KR" dirty="0" smtClean="0"/>
              <a:t>http</a:t>
            </a:r>
            <a:r>
              <a:rPr lang="en-US" altLang="ko-KR" dirty="0"/>
              <a:t>://</a:t>
            </a:r>
            <a:r>
              <a:rPr lang="en-US" altLang="ko-KR" dirty="0" err="1"/>
              <a:t>en.wikipedia.org</a:t>
            </a:r>
            <a:r>
              <a:rPr lang="en-US" altLang="ko-KR" dirty="0"/>
              <a:t>/wiki/</a:t>
            </a:r>
            <a:r>
              <a:rPr lang="en-US" altLang="ko-KR" dirty="0" err="1"/>
              <a:t>Digest_access_authentication</a:t>
            </a: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0" y="1243925"/>
            <a:ext cx="6426200" cy="491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5157" y="6158825"/>
            <a:ext cx="5544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</a:rPr>
              <a:t>Nonce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</a:rPr>
              <a:t>를 유지해야하기 때문에</a:t>
            </a:r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</a:rPr>
              <a:t> 별도의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</a:rPr>
              <a:t>In memory 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</a:rPr>
              <a:t>컴포넌트를 유지해야 하는 부담이 있음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22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API </a:t>
            </a:r>
            <a:r>
              <a:rPr kumimoji="1" lang="ko-KR" altLang="en-US" dirty="0"/>
              <a:t>인증시 사용자 인증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1522940" cy="52295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자 인증 방식</a:t>
            </a:r>
            <a:endParaRPr kumimoji="1" lang="en-US" altLang="ko-KR" dirty="0" smtClean="0"/>
          </a:p>
          <a:p>
            <a:pPr lvl="1">
              <a:lnSpc>
                <a:spcPct val="100000"/>
              </a:lnSpc>
            </a:pPr>
            <a:r>
              <a:rPr kumimoji="1" lang="ko-KR" altLang="en-US" dirty="0" smtClean="0"/>
              <a:t>계정 정보를 내가 가지고 있는 게 아니라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다른 서비스가 가지고 있는 경우</a:t>
            </a:r>
            <a:endParaRPr kumimoji="1" lang="en-US" altLang="ko-KR" dirty="0" smtClean="0"/>
          </a:p>
          <a:p>
            <a:pPr lvl="1">
              <a:lnSpc>
                <a:spcPct val="100000"/>
              </a:lnSpc>
            </a:pPr>
            <a:r>
              <a:rPr kumimoji="1" lang="ko-KR" altLang="en-US" dirty="0" smtClean="0"/>
              <a:t>페이스북 로그인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구글 로그인등이 대표적인 사례</a:t>
            </a:r>
            <a:endParaRPr kumimoji="1" lang="en-US" altLang="ko-KR" dirty="0" smtClean="0"/>
          </a:p>
          <a:p>
            <a:pPr lvl="1">
              <a:lnSpc>
                <a:spcPct val="100000"/>
              </a:lnSpc>
            </a:pPr>
            <a:r>
              <a:rPr kumimoji="1" lang="ko-KR" altLang="en-US" dirty="0" smtClean="0"/>
              <a:t>보통 </a:t>
            </a:r>
            <a:r>
              <a:rPr kumimoji="1" lang="en-US" altLang="ko-KR" dirty="0" err="1" smtClean="0"/>
              <a:t>Oauth</a:t>
            </a:r>
            <a:r>
              <a:rPr kumimoji="1" lang="en-US" altLang="ko-KR" dirty="0" smtClean="0"/>
              <a:t> 2.0 </a:t>
            </a:r>
            <a:r>
              <a:rPr kumimoji="1" lang="ko-KR" altLang="en-US" dirty="0" smtClean="0"/>
              <a:t>을 이용해서 구현</a:t>
            </a:r>
            <a:endParaRPr kumimoji="1" lang="en-US" altLang="ko-KR" dirty="0" smtClean="0"/>
          </a:p>
          <a:p>
            <a:pPr lvl="1">
              <a:lnSpc>
                <a:spcPct val="100000"/>
              </a:lnSpc>
            </a:pPr>
            <a:r>
              <a:rPr kumimoji="1" lang="ko-KR" altLang="en-US" dirty="0" smtClean="0"/>
              <a:t>하나의 회사에 여러 서비스가 있을때 유용하게 사용할 수 있음</a:t>
            </a:r>
            <a:endParaRPr kumimoji="1" lang="en-US" altLang="ko-KR" dirty="0" smtClean="0"/>
          </a:p>
          <a:p>
            <a:pPr>
              <a:lnSpc>
                <a:spcPct val="100000"/>
              </a:lnSpc>
            </a:pPr>
            <a:r>
              <a:rPr kumimoji="1" lang="ko-KR" altLang="en-US" dirty="0" smtClean="0"/>
              <a:t>클라이언트 인증</a:t>
            </a:r>
            <a:endParaRPr kumimoji="1" lang="en-US" altLang="ko-KR" dirty="0" smtClean="0"/>
          </a:p>
          <a:p>
            <a:pPr lvl="1">
              <a:lnSpc>
                <a:spcPct val="100000"/>
              </a:lnSpc>
            </a:pPr>
            <a:r>
              <a:rPr kumimoji="1" lang="ko-KR" altLang="en-US" dirty="0" smtClean="0"/>
              <a:t>서비스가 여러 클라이언트에 의해 사용될때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클라이언트별 접근 토큰을 발급하여 인증을 강화할 수 있음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페이스북</a:t>
            </a:r>
            <a:r>
              <a:rPr kumimoji="1" lang="en-US" altLang="ko-KR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 err="1" smtClean="0"/>
              <a:t>Clientid</a:t>
            </a:r>
            <a:r>
              <a:rPr kumimoji="1" lang="en-US" altLang="ko-KR" dirty="0" smtClean="0"/>
              <a:t> &amp; secret (</a:t>
            </a:r>
            <a:r>
              <a:rPr kumimoji="1" lang="en-US" altLang="ko-KR" dirty="0" err="1" smtClean="0"/>
              <a:t>AppID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AppSecret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52" y="4514884"/>
            <a:ext cx="8173402" cy="23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3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호출 권한 처리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1710930" cy="2107034"/>
          </a:xfrm>
        </p:spPr>
        <p:txBody>
          <a:bodyPr/>
          <a:lstStyle/>
          <a:p>
            <a:r>
              <a:rPr kumimoji="1" lang="ko-KR" altLang="en-US" dirty="0" smtClean="0"/>
              <a:t>권한 처리 방식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RBAC (Role Based Authorization Control) : </a:t>
            </a:r>
            <a:r>
              <a:rPr kumimoji="1" lang="ko-KR" altLang="en-US" dirty="0" smtClean="0"/>
              <a:t>사용자에 롤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사용자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관리자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를 부여하여 통제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ACL (Access Control List) : </a:t>
            </a:r>
            <a:r>
              <a:rPr kumimoji="1" lang="ko-KR" altLang="en-US" dirty="0" smtClean="0"/>
              <a:t>사용자별로 각각 세부 권한을 부여하는 방식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60" y="3274821"/>
            <a:ext cx="6350000" cy="2260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434" y="3274821"/>
            <a:ext cx="4165600" cy="224790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 flipH="1">
            <a:off x="7315200" y="2801566"/>
            <a:ext cx="38911" cy="32101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34894" y="5678683"/>
            <a:ext cx="560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smtClean="0"/>
              <a:t>RBAC </a:t>
            </a:r>
            <a:r>
              <a:rPr kumimoji="1" lang="ko-KR" altLang="en-US" b="1" dirty="0" smtClean="0"/>
              <a:t>방식의 권한 구조</a:t>
            </a:r>
            <a:endParaRPr kumimoji="1"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588868" y="5571091"/>
            <a:ext cx="560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smtClean="0"/>
              <a:t>ACL </a:t>
            </a:r>
            <a:r>
              <a:rPr kumimoji="1" lang="ko-KR" altLang="en-US" b="1" dirty="0" smtClean="0"/>
              <a:t>방식의 권한 구조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05047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API </a:t>
            </a:r>
            <a:r>
              <a:rPr kumimoji="1" lang="ko-KR" altLang="en-US" dirty="0"/>
              <a:t>호출 권한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1710930" cy="2593417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권한 처리를 하는 위치에 따라서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가지 방식으로 구현이 가능함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좀 어려움 ㅜㅜ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클라이언트에서의 권한 처리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클라이언트에서 권한에 따라 적절한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를 호출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클라이언트가 신뢰할 수 있는 클라이언트만 가능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내부 서버 또는 </a:t>
            </a:r>
            <a:r>
              <a:rPr kumimoji="1" lang="en-US" altLang="ko-KR" dirty="0" smtClean="0"/>
              <a:t>MVC </a:t>
            </a:r>
            <a:r>
              <a:rPr kumimoji="1" lang="ko-KR" altLang="en-US" dirty="0" smtClean="0"/>
              <a:t>기반의 웹 애플리케이션등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04" y="3540868"/>
            <a:ext cx="7645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3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API </a:t>
            </a:r>
            <a:r>
              <a:rPr kumimoji="1" lang="ko-KR" altLang="en-US" dirty="0"/>
              <a:t>호출 권한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1710930" cy="667340"/>
          </a:xfrm>
        </p:spPr>
        <p:txBody>
          <a:bodyPr/>
          <a:lstStyle/>
          <a:p>
            <a:r>
              <a:rPr kumimoji="1" lang="ko-KR" altLang="en-US" dirty="0" smtClean="0"/>
              <a:t>공통 필터에 의한 권한 처리 </a:t>
            </a:r>
            <a:r>
              <a:rPr kumimoji="1" lang="en-US" altLang="ko-KR" dirty="0" smtClean="0"/>
              <a:t>(API </a:t>
            </a:r>
            <a:r>
              <a:rPr kumimoji="1" lang="ko-KR" altLang="en-US" dirty="0" smtClean="0"/>
              <a:t>게이트웨이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서블릿 필터등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86439" y="1556425"/>
            <a:ext cx="11710930" cy="4332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kumimoji="1" lang="ko-KR" altLang="en-US" dirty="0" smtClean="0"/>
              <a:t>일반 사용자 </a:t>
            </a:r>
            <a:r>
              <a:rPr kumimoji="1" lang="en-US" altLang="ko-KR" dirty="0" smtClean="0"/>
              <a:t>GET /users/</a:t>
            </a:r>
            <a:r>
              <a:rPr kumimoji="1" lang="en-US" altLang="ko-KR" dirty="0" err="1" smtClean="0"/>
              <a:t>otheruser</a:t>
            </a:r>
            <a:r>
              <a:rPr kumimoji="1" lang="en-US" altLang="ko-KR" dirty="0" smtClean="0"/>
              <a:t> (x) </a:t>
            </a:r>
            <a:r>
              <a:rPr kumimoji="1" lang="ko-KR" altLang="en-US" dirty="0" smtClean="0"/>
              <a:t>호출 안됨</a:t>
            </a:r>
            <a:endParaRPr kumimoji="1" lang="en-US" altLang="ko-KR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dirty="0" smtClean="0"/>
              <a:t>관리자 </a:t>
            </a:r>
            <a:r>
              <a:rPr kumimoji="1" lang="en-US" altLang="ko-KR" dirty="0" smtClean="0"/>
              <a:t>GET/users/</a:t>
            </a:r>
            <a:r>
              <a:rPr kumimoji="1" lang="en-US" altLang="ko-KR" dirty="0" err="1" smtClean="0"/>
              <a:t>otherusers</a:t>
            </a:r>
            <a:r>
              <a:rPr kumimoji="1" lang="en-US" altLang="ko-KR" dirty="0" smtClean="0"/>
              <a:t> (O) </a:t>
            </a:r>
            <a:r>
              <a:rPr kumimoji="1" lang="ko-KR" altLang="en-US" dirty="0" smtClean="0"/>
              <a:t>관리자 권한으로 호출 가능</a:t>
            </a:r>
            <a:endParaRPr kumimoji="1" lang="en-US" altLang="ko-KR" dirty="0" smtClean="0"/>
          </a:p>
          <a:p>
            <a:pPr>
              <a:lnSpc>
                <a:spcPct val="120000"/>
              </a:lnSpc>
            </a:pPr>
            <a:r>
              <a:rPr kumimoji="1" lang="ko-KR" altLang="en-US" dirty="0" smtClean="0"/>
              <a:t>일반 사용자용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와 관리자용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가 잘 나눠져 있을 경우 효과적</a:t>
            </a:r>
            <a:endParaRPr kumimoji="1" lang="en-US" altLang="ko-KR" dirty="0" smtClean="0"/>
          </a:p>
          <a:p>
            <a:pPr>
              <a:lnSpc>
                <a:spcPct val="120000"/>
              </a:lnSpc>
            </a:pPr>
            <a:r>
              <a:rPr kumimoji="1" lang="ko-KR" altLang="en-US" dirty="0" smtClean="0"/>
              <a:t>권한 처리 로직이 복잡할 수 있고 설계가 어려움</a:t>
            </a:r>
            <a:r>
              <a:rPr kumimoji="1"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 smtClean="0"/>
              <a:t>또한 권한 처리에 관련된 정보가 </a:t>
            </a:r>
            <a:r>
              <a:rPr kumimoji="1" lang="en-US" altLang="ko-KR" dirty="0" smtClean="0"/>
              <a:t>HTTP BODY</a:t>
            </a:r>
            <a:r>
              <a:rPr kumimoji="1" lang="ko-KR" altLang="en-US" dirty="0" smtClean="0"/>
              <a:t>에 들어가 있으면 처리가 어려움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683" y="4206405"/>
            <a:ext cx="6858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81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호출 권한 처리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1710930" cy="4581283"/>
          </a:xfrm>
        </p:spPr>
        <p:txBody>
          <a:bodyPr/>
          <a:lstStyle/>
          <a:p>
            <a:r>
              <a:rPr kumimoji="1" lang="ko-KR" altLang="en-US" dirty="0" smtClean="0"/>
              <a:t>각 </a:t>
            </a:r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서버에서 권한 처리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필터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게이트웨이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에 의한 권한 처리는 권한 정보가 </a:t>
            </a:r>
            <a:r>
              <a:rPr kumimoji="1" lang="en-US" altLang="ko-KR" dirty="0" smtClean="0"/>
              <a:t>HTTP BODY</a:t>
            </a:r>
            <a:r>
              <a:rPr kumimoji="1" lang="ko-KR" altLang="en-US" dirty="0" smtClean="0"/>
              <a:t>에 들어있으면 처리가 어려움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공통 권한 정보를 </a:t>
            </a:r>
            <a:r>
              <a:rPr kumimoji="1" lang="en-US" altLang="ko-KR" dirty="0" smtClean="0"/>
              <a:t>HTTP HEADER</a:t>
            </a:r>
            <a:r>
              <a:rPr kumimoji="1" lang="ko-KR" altLang="en-US" dirty="0" smtClean="0"/>
              <a:t>에 넣어서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개별 서버에서 처리하는 방식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03" y="3395134"/>
            <a:ext cx="7645400" cy="213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3303" y="2748803"/>
            <a:ext cx="399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</a:rPr>
              <a:t>API 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</a:rPr>
              <a:t>토큰을 게이트웨이에서 </a:t>
            </a:r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</a:rPr>
              <a:t>USER ROLE, Permission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</a:rPr>
              <a:t>등을 헤더에 추가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04105" y="5528734"/>
            <a:ext cx="11710930" cy="1401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ko-KR" altLang="en-US" dirty="0" smtClean="0"/>
              <a:t>필터에서</a:t>
            </a:r>
            <a:r>
              <a:rPr kumimoji="1" lang="en-US" altLang="ko-KR" dirty="0" smtClean="0"/>
              <a:t> API</a:t>
            </a:r>
            <a:r>
              <a:rPr kumimoji="1" lang="ko-KR" altLang="en-US" dirty="0" smtClean="0"/>
              <a:t>토큰으로 </a:t>
            </a:r>
            <a:r>
              <a:rPr kumimoji="1" lang="en-US" altLang="ko-KR" dirty="0" smtClean="0"/>
              <a:t>ROLE,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Permission</a:t>
            </a:r>
            <a:r>
              <a:rPr kumimoji="1" lang="ko-KR" altLang="en-US" dirty="0" smtClean="0"/>
              <a:t>등 인증 관련 정보를 찾아서 </a:t>
            </a:r>
            <a:r>
              <a:rPr kumimoji="1" lang="en-US" altLang="ko-KR" dirty="0" smtClean="0"/>
              <a:t>HTTP </a:t>
            </a:r>
            <a:r>
              <a:rPr kumimoji="1" lang="ko-KR" altLang="en-US" dirty="0" smtClean="0"/>
              <a:t>헤더에 삽입하여 각 서버에서 이 정보를 기반으로 권한 처리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또는 </a:t>
            </a:r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토큰 자체에 인증 관련 정보를 넣는 방식 </a:t>
            </a:r>
            <a:r>
              <a:rPr kumimoji="1" lang="en-US" altLang="ko-KR" dirty="0" smtClean="0"/>
              <a:t>(JWT </a:t>
            </a:r>
            <a:r>
              <a:rPr kumimoji="1" lang="ko-KR" altLang="en-US" dirty="0" smtClean="0"/>
              <a:t>토큰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758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네트워크 레벨 보안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SSL (</a:t>
            </a:r>
            <a:r>
              <a:rPr kumimoji="1" lang="ko-KR" altLang="en-US" dirty="0" smtClean="0"/>
              <a:t>단방향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양방향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단방향의 경우 </a:t>
            </a:r>
            <a:r>
              <a:rPr kumimoji="1" lang="en-US" altLang="ko-KR" dirty="0" smtClean="0"/>
              <a:t>Man in the middle attack </a:t>
            </a:r>
            <a:r>
              <a:rPr kumimoji="1" lang="ko-KR" altLang="en-US" dirty="0" smtClean="0"/>
              <a:t>가능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인증서의 발급자를 확인하는 로직을 추가하여 방어 가능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03" y="3028093"/>
            <a:ext cx="6464300" cy="13999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03" y="4809799"/>
            <a:ext cx="6464300" cy="1587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8664" y="3417199"/>
            <a:ext cx="268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/>
              <a:t>정상적인 </a:t>
            </a:r>
            <a:r>
              <a:rPr kumimoji="1" lang="en-US" altLang="ko-KR" b="1" dirty="0" smtClean="0"/>
              <a:t>SSL </a:t>
            </a:r>
            <a:r>
              <a:rPr kumimoji="1" lang="ko-KR" altLang="en-US" b="1" dirty="0" smtClean="0"/>
              <a:t>호출</a:t>
            </a:r>
            <a:endParaRPr kumimoji="1"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524579" y="5609948"/>
            <a:ext cx="4234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smtClean="0"/>
              <a:t>Man in the middle attack </a:t>
            </a:r>
            <a:r>
              <a:rPr kumimoji="1" lang="ko-KR" altLang="en-US" b="1" dirty="0" smtClean="0"/>
              <a:t>을 이용해서 인증서를 바꿔 치는 방식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13905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추가적인 보안 강화 방법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5401129" cy="5229512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 smtClean="0"/>
              <a:t>메세지 암호화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대칭키 알고리즘을 이용하여 특정 필드를 암호화</a:t>
            </a:r>
            <a:endParaRPr kumimoji="1" lang="en-US" altLang="ko-KR" dirty="0" smtClean="0"/>
          </a:p>
          <a:p>
            <a:r>
              <a:rPr kumimoji="1" lang="en-US" altLang="ko-KR" dirty="0" smtClean="0"/>
              <a:t>HMAC</a:t>
            </a:r>
            <a:r>
              <a:rPr kumimoji="1" lang="ko-KR" altLang="en-US" dirty="0" smtClean="0"/>
              <a:t>을 이용한 메세지 무결성 보장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변조 방지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메세지 전송시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메세지 끝에 본문의 해쉬를 이용한 시그니처를 생성하여 붙이는 방식으로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본문이 변경되었는지를 확인할 수 있음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높은 보안을 필요로 할 때 사용</a:t>
            </a:r>
            <a:endParaRPr kumimoji="1"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1581007"/>
            <a:ext cx="6134100" cy="396240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5824025" y="844062"/>
            <a:ext cx="28135" cy="55145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16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286439" y="947451"/>
            <a:ext cx="11710930" cy="38319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kumimoji="1" lang="en-US" altLang="ko-KR" dirty="0" smtClean="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sz="5400" b="1" dirty="0" smtClean="0">
                <a:solidFill>
                  <a:schemeClr val="bg1"/>
                </a:solidFill>
              </a:rPr>
              <a:t>#</a:t>
            </a:r>
            <a:r>
              <a:rPr kumimoji="1" lang="ko-KR" altLang="en-US" sz="5400" b="1" dirty="0" smtClean="0">
                <a:solidFill>
                  <a:schemeClr val="bg1"/>
                </a:solidFill>
              </a:rPr>
              <a:t>목표</a:t>
            </a:r>
            <a:endParaRPr kumimoji="1" lang="en-US" altLang="ko-KR" b="1" dirty="0" smtClean="0">
              <a:solidFill>
                <a:schemeClr val="bg1"/>
              </a:solidFill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kumimoji="1" lang="en-US" altLang="ko-KR" dirty="0" smtClean="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kumimoji="1" lang="en-US" altLang="ko-KR" dirty="0" smtClean="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kumimoji="1" lang="en-US" altLang="ko-KR" dirty="0" smtClean="0"/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kumimoji="1" lang="ko-KR" altLang="en-US" dirty="0" smtClean="0">
                <a:solidFill>
                  <a:schemeClr val="bg1">
                    <a:lumMod val="75000"/>
                  </a:schemeClr>
                </a:solidFill>
              </a:rPr>
              <a:t>대부분의 백앤드 시스템에 적용되는 </a:t>
            </a:r>
            <a:r>
              <a:rPr kumimoji="1" lang="en-US" altLang="ko-KR" dirty="0" smtClean="0">
                <a:solidFill>
                  <a:schemeClr val="bg1">
                    <a:lumMod val="75000"/>
                  </a:schemeClr>
                </a:solidFill>
              </a:rPr>
              <a:t>REST API</a:t>
            </a:r>
            <a:r>
              <a:rPr kumimoji="1" lang="ko-KR" altLang="en-US" dirty="0" smtClean="0">
                <a:solidFill>
                  <a:schemeClr val="bg1">
                    <a:lumMod val="75000"/>
                  </a:schemeClr>
                </a:solidFill>
              </a:rPr>
              <a:t>에 대한 올바른 디자인 방법에 대해서 알아보자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kumimoji="1"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자바스크립트 클라이언트 지원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1688896" cy="1204906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자바스크립트는 구조상 소스코드가 노출되기 때문에 추가적인 보안 조치를 하는 </a:t>
            </a:r>
            <a:r>
              <a:rPr kumimoji="1" lang="ko-KR" altLang="en-US" smtClean="0"/>
              <a:t>것이 좋음</a:t>
            </a:r>
            <a:endParaRPr kumimoji="1"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86439" y="2152357"/>
            <a:ext cx="6311309" cy="4024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mtClean="0"/>
              <a:t>Same Origin Policy</a:t>
            </a:r>
          </a:p>
          <a:p>
            <a:pPr lvl="1"/>
            <a:r>
              <a:rPr kumimoji="1" lang="ko-KR" altLang="en-US" dirty="0" smtClean="0"/>
              <a:t>자바스크립트를 이용한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호출은 자바스크립트를 다운 받은 </a:t>
            </a:r>
            <a:r>
              <a:rPr kumimoji="1" lang="en-US" altLang="ko-KR" dirty="0" smtClean="0"/>
              <a:t>URL</a:t>
            </a:r>
            <a:r>
              <a:rPr kumimoji="1" lang="ko-KR" altLang="en-US" dirty="0" smtClean="0"/>
              <a:t>에서만 가능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PROXY</a:t>
            </a:r>
            <a:r>
              <a:rPr kumimoji="1" lang="ko-KR" altLang="en-US" dirty="0" smtClean="0"/>
              <a:t>를 이용한 우회</a:t>
            </a:r>
            <a:endParaRPr kumimoji="1" lang="en-US" altLang="ko-KR" dirty="0" smtClean="0"/>
          </a:p>
          <a:p>
            <a:pPr lvl="1"/>
            <a:r>
              <a:rPr lang="en-US" altLang="ko-KR" dirty="0" smtClean="0"/>
              <a:t>Access-Control-Allow-Origin: *</a:t>
            </a:r>
            <a:r>
              <a:rPr kumimoji="1" lang="ko-KR" altLang="en-US" dirty="0" smtClean="0"/>
              <a:t> 로 전체 요청을 푸는 방식</a:t>
            </a:r>
            <a:endParaRPr kumimoji="1" lang="en-US" altLang="ko-KR" dirty="0" smtClean="0"/>
          </a:p>
          <a:p>
            <a:pPr lvl="1"/>
            <a:r>
              <a:rPr lang="en-US" altLang="ko-KR" dirty="0" smtClean="0"/>
              <a:t>HTTP OPTION </a:t>
            </a:r>
            <a:r>
              <a:rPr lang="ko-KR" altLang="en-US" dirty="0" smtClean="0"/>
              <a:t>호출을 통한 </a:t>
            </a:r>
            <a:r>
              <a:rPr lang="en-US" altLang="ko-KR" dirty="0" smtClean="0"/>
              <a:t>Pre-flight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569" y="1788328"/>
            <a:ext cx="3179299" cy="16152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063" y="4331257"/>
            <a:ext cx="3484413" cy="20730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3329" y="6488668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/>
              <a:t>PROXY</a:t>
            </a:r>
            <a:r>
              <a:rPr kumimoji="1" lang="ko-KR" altLang="en-US" b="1" dirty="0" smtClean="0"/>
              <a:t>를 이용한 우회</a:t>
            </a:r>
            <a:endParaRPr kumimoji="1"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74856" y="3403617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smtClean="0"/>
              <a:t>Same origin policy</a:t>
            </a:r>
            <a:endParaRPr kumimoji="1" lang="ko-KR" altLang="en-US" b="1" dirty="0"/>
          </a:p>
        </p:txBody>
      </p:sp>
      <p:cxnSp>
        <p:nvCxnSpPr>
          <p:cNvPr id="10" name="직선 연결선[R] 9"/>
          <p:cNvCxnSpPr/>
          <p:nvPr/>
        </p:nvCxnSpPr>
        <p:spPr>
          <a:xfrm>
            <a:off x="6900203" y="1739032"/>
            <a:ext cx="0" cy="48850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43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자바스크립트 클라이언트 지원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6165161" cy="5229512"/>
          </a:xfrm>
        </p:spPr>
        <p:txBody>
          <a:bodyPr/>
          <a:lstStyle/>
          <a:p>
            <a:r>
              <a:rPr kumimoji="1" lang="en-US" altLang="ko-KR" dirty="0" smtClean="0"/>
              <a:t>API access token</a:t>
            </a:r>
            <a:r>
              <a:rPr kumimoji="1" lang="ko-KR" altLang="en-US" dirty="0" smtClean="0"/>
              <a:t>의 추가 보안 처리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자바 스크립트 클라이언트에서는 </a:t>
            </a:r>
            <a:r>
              <a:rPr kumimoji="1" lang="en-US" altLang="ko-KR" dirty="0" smtClean="0"/>
              <a:t>access token</a:t>
            </a:r>
            <a:r>
              <a:rPr kumimoji="1" lang="ko-KR" altLang="en-US" dirty="0" smtClean="0"/>
              <a:t>이 노출될 수 있음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이에 대한 보강안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Secure Cookie : HTTPS</a:t>
            </a:r>
            <a:r>
              <a:rPr kumimoji="1" lang="ko-KR" altLang="en-US" dirty="0" smtClean="0"/>
              <a:t>를 통해서만 전송이 가능한 쿠키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HTTP ONLY </a:t>
            </a:r>
            <a:r>
              <a:rPr kumimoji="1" lang="ko-KR" altLang="en-US" dirty="0" smtClean="0"/>
              <a:t>옵션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자바스크립트를 통해서 해당 쿠키는 접근이 불가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브라우져에 의해서 자동으로 전송만됨</a:t>
            </a:r>
            <a:r>
              <a:rPr kumimoji="1" lang="en-US" altLang="ko-KR" dirty="0" smtClean="0"/>
              <a:t>)</a:t>
            </a:r>
          </a:p>
          <a:p>
            <a:pPr lvl="2"/>
            <a:r>
              <a:rPr kumimoji="1" lang="ko-KR" altLang="en-US" dirty="0" smtClean="0"/>
              <a:t>해당 세션에만 유효하도록 </a:t>
            </a:r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토큰을 통제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04" y="1405467"/>
            <a:ext cx="5053431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4000" y="5672667"/>
            <a:ext cx="5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API access token</a:t>
            </a:r>
            <a:r>
              <a:rPr kumimoji="1"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을 특정 </a:t>
            </a:r>
            <a:r>
              <a:rPr kumimoji="1"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IP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주소에</a:t>
            </a:r>
            <a:r>
              <a:rPr kumimoji="1"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특정 시간에만 유효하게 하는 구조</a:t>
            </a:r>
            <a:endParaRPr kumimoji="1"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604000" y="1405467"/>
            <a:ext cx="0" cy="5029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59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39446" y="1955760"/>
            <a:ext cx="4510489" cy="1586429"/>
          </a:xfrm>
        </p:spPr>
        <p:txBody>
          <a:bodyPr>
            <a:normAutofit/>
          </a:bodyPr>
          <a:lstStyle/>
          <a:p>
            <a:r>
              <a:rPr kumimoji="1" lang="en-US" altLang="ko-KR" sz="2400" dirty="0" smtClean="0"/>
              <a:t>JWT </a:t>
            </a:r>
            <a:r>
              <a:rPr kumimoji="1" lang="ko-KR" altLang="en-US" sz="2400" dirty="0" smtClean="0"/>
              <a:t>토큰</a:t>
            </a:r>
            <a:endParaRPr kumimoji="1"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104021" y="1266940"/>
            <a:ext cx="2181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b="1" dirty="0" smtClean="0">
                <a:solidFill>
                  <a:schemeClr val="bg1"/>
                </a:solidFill>
              </a:rPr>
              <a:t>#5</a:t>
            </a:r>
            <a:endParaRPr kumimoji="1"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JWT </a:t>
            </a:r>
            <a:r>
              <a:rPr kumimoji="1" lang="ko-KR" altLang="en-US" dirty="0" smtClean="0"/>
              <a:t>토큰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405" y="1116783"/>
            <a:ext cx="4951062" cy="3103746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JSON Web Token</a:t>
            </a:r>
          </a:p>
          <a:p>
            <a:r>
              <a:rPr kumimoji="1" lang="ko-KR" altLang="en-US" dirty="0" smtClean="0"/>
              <a:t>클레임 기반 토큰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API access token</a:t>
            </a:r>
            <a:r>
              <a:rPr kumimoji="1" lang="ko-KR" altLang="en-US" dirty="0" smtClean="0"/>
              <a:t> 처럼 단순 키 문자열이 아니라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JSON </a:t>
            </a:r>
            <a:r>
              <a:rPr kumimoji="1" lang="ko-KR" altLang="en-US" dirty="0" smtClean="0"/>
              <a:t>처럼 여러 정보를 담은 클레임 자체를 토큰으로 사용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2267" y="4419601"/>
            <a:ext cx="3369734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{</a:t>
            </a:r>
            <a:endParaRPr lang="ko-KR" altLang="en-US" dirty="0"/>
          </a:p>
          <a:p>
            <a:r>
              <a:rPr lang="ko-KR" altLang="en-US" dirty="0"/>
              <a:t>  </a:t>
            </a:r>
            <a:r>
              <a:rPr lang="en-US" altLang="ko-KR" dirty="0"/>
              <a:t>"</a:t>
            </a:r>
            <a:r>
              <a:rPr lang="en-US" altLang="ko-KR" dirty="0" err="1"/>
              <a:t>id":"terry</a:t>
            </a:r>
            <a:r>
              <a:rPr lang="en-US" altLang="ko-KR" dirty="0"/>
              <a:t>"</a:t>
            </a:r>
            <a:endParaRPr lang="ko-KR" altLang="en-US" dirty="0"/>
          </a:p>
          <a:p>
            <a:r>
              <a:rPr lang="ko-KR" altLang="en-US" dirty="0"/>
              <a:t>  </a:t>
            </a:r>
            <a:r>
              <a:rPr lang="en-US" altLang="ko-KR" dirty="0"/>
              <a:t>,"role":["</a:t>
            </a:r>
            <a:r>
              <a:rPr lang="en-US" altLang="ko-KR" dirty="0" err="1"/>
              <a:t>admin","user</a:t>
            </a:r>
            <a:r>
              <a:rPr lang="en-US" altLang="ko-KR" dirty="0"/>
              <a:t>"]</a:t>
            </a:r>
            <a:endParaRPr lang="ko-KR" altLang="en-US" dirty="0"/>
          </a:p>
          <a:p>
            <a:r>
              <a:rPr lang="ko-KR" altLang="en-US" dirty="0"/>
              <a:t>  </a:t>
            </a:r>
            <a:r>
              <a:rPr lang="en-US" altLang="ko-KR" dirty="0"/>
              <a:t>,"company":"</a:t>
            </a:r>
            <a:r>
              <a:rPr lang="en-US" altLang="ko-KR" dirty="0" err="1"/>
              <a:t>pepsi</a:t>
            </a:r>
            <a:r>
              <a:rPr lang="en-US" altLang="ko-KR" dirty="0"/>
              <a:t>"</a:t>
            </a:r>
            <a:endParaRPr lang="ko-KR" altLang="en-US" dirty="0"/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2267" y="6096001"/>
            <a:ext cx="33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클레임 기반의 </a:t>
            </a:r>
            <a:r>
              <a:rPr kumimoji="1" lang="en-US" altLang="ko-KR" dirty="0" smtClean="0"/>
              <a:t>JSON </a:t>
            </a:r>
            <a:r>
              <a:rPr kumimoji="1" lang="ko-KR" altLang="en-US" dirty="0" smtClean="0"/>
              <a:t>토큰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870" y="1786467"/>
            <a:ext cx="5791200" cy="3987800"/>
          </a:xfrm>
          <a:prstGeom prst="rect">
            <a:avLst/>
          </a:prstGeom>
        </p:spPr>
      </p:pic>
      <p:cxnSp>
        <p:nvCxnSpPr>
          <p:cNvPr id="9" name="직선 연결선[R] 8"/>
          <p:cNvCxnSpPr/>
          <p:nvPr/>
        </p:nvCxnSpPr>
        <p:spPr>
          <a:xfrm flipH="1">
            <a:off x="5520267" y="982133"/>
            <a:ext cx="16933" cy="5483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0" y="6096001"/>
            <a:ext cx="3369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/>
              <a:t>클레임 기반의 </a:t>
            </a:r>
            <a:r>
              <a:rPr kumimoji="1" lang="en-US" altLang="ko-KR" dirty="0" smtClean="0"/>
              <a:t>JSON </a:t>
            </a:r>
            <a:r>
              <a:rPr kumimoji="1" lang="ko-KR" altLang="en-US" dirty="0" smtClean="0"/>
              <a:t>토큰 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발급 및 인증 절차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708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JWT </a:t>
            </a:r>
            <a:r>
              <a:rPr kumimoji="1" lang="ko-KR" altLang="en-US" dirty="0" smtClean="0"/>
              <a:t>토큰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0894381" cy="2456149"/>
          </a:xfrm>
        </p:spPr>
        <p:txBody>
          <a:bodyPr/>
          <a:lstStyle/>
          <a:p>
            <a:r>
              <a:rPr kumimoji="1" lang="en-US" altLang="ko-KR" dirty="0" smtClean="0"/>
              <a:t>JSON </a:t>
            </a:r>
            <a:r>
              <a:rPr kumimoji="1" lang="ko-KR" altLang="en-US" dirty="0" smtClean="0"/>
              <a:t>기반의 토큰의 문제점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클라이언트단에서 변조가 가능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변조를 방지 하는 방법</a:t>
            </a:r>
            <a:r>
              <a:rPr kumimoji="1" lang="ko-KR" altLang="en-US" dirty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JSON </a:t>
            </a:r>
            <a:r>
              <a:rPr kumimoji="1" lang="ko-KR" altLang="en-US" dirty="0" smtClean="0"/>
              <a:t>토큰 뒤에 변조 방지를 위한 서명을 생성하여 붙임</a:t>
            </a:r>
            <a:endParaRPr kumimoji="1" lang="en-US" altLang="ko-KR" dirty="0" smtClean="0"/>
          </a:p>
          <a:p>
            <a:r>
              <a:rPr kumimoji="1" lang="en-US" altLang="ko-KR" dirty="0" smtClean="0"/>
              <a:t>JWT </a:t>
            </a:r>
            <a:r>
              <a:rPr kumimoji="1" lang="ko-KR" altLang="en-US" dirty="0" smtClean="0"/>
              <a:t>토큰 구조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28134" y="3640869"/>
            <a:ext cx="2726847" cy="62653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서명 생성 알고리즘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28134" y="4453669"/>
            <a:ext cx="2726847" cy="93133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JSON </a:t>
            </a:r>
            <a:r>
              <a:rPr kumimoji="1" lang="ko-KR" altLang="en-US" dirty="0" smtClean="0"/>
              <a:t>클레임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smtClean="0"/>
              <a:t>(BASE64 </a:t>
            </a:r>
            <a:r>
              <a:rPr kumimoji="1" lang="ko-KR" altLang="en-US" dirty="0" smtClean="0"/>
              <a:t>인코딩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28134" y="5572085"/>
            <a:ext cx="2726847" cy="62653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서명</a:t>
            </a:r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783" y="3424458"/>
            <a:ext cx="8295217" cy="2955887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>
            <a:off x="3674533" y="3640869"/>
            <a:ext cx="16934" cy="25577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882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JWT </a:t>
            </a:r>
            <a:r>
              <a:rPr kumimoji="1" lang="ko-KR" altLang="en-US" dirty="0" smtClean="0"/>
              <a:t>토큰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활용 방안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JSON </a:t>
            </a:r>
            <a:r>
              <a:rPr kumimoji="1" lang="ko-KR" altLang="en-US" dirty="0" smtClean="0"/>
              <a:t>클레임안에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상태 정보를 넣어서 서버쪽의 상태 정보를 다루는 부담을 덜 수 있음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권한 정보를 넣음으로써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권한 처리에 유리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45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39446" y="1955760"/>
            <a:ext cx="4510489" cy="1586429"/>
          </a:xfrm>
        </p:spPr>
        <p:txBody>
          <a:bodyPr>
            <a:normAutofit/>
          </a:bodyPr>
          <a:lstStyle/>
          <a:p>
            <a:r>
              <a:rPr kumimoji="1" lang="en-US" altLang="ko-KR" sz="2400" dirty="0" smtClean="0"/>
              <a:t>API  </a:t>
            </a:r>
            <a:r>
              <a:rPr kumimoji="1" lang="ko-KR" altLang="en-US" sz="2400" dirty="0" smtClean="0"/>
              <a:t>설계 단계</a:t>
            </a:r>
            <a:endParaRPr kumimoji="1"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104021" y="1266940"/>
            <a:ext cx="2181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b="1" dirty="0" smtClean="0">
                <a:solidFill>
                  <a:schemeClr val="bg1"/>
                </a:solidFill>
              </a:rPr>
              <a:t>#5</a:t>
            </a:r>
            <a:endParaRPr kumimoji="1"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38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문서화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9" y="947451"/>
            <a:ext cx="11710930" cy="762816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문서화는 중복이 발생하더라도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단계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설계용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배포용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로 진행하는 것이 좋음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리뷰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4665" y="1930603"/>
            <a:ext cx="2336801" cy="7279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설계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54665" y="3302204"/>
            <a:ext cx="2336801" cy="7279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리뷰 및 보완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54665" y="4589137"/>
            <a:ext cx="2336801" cy="7279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개발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354665" y="5842204"/>
            <a:ext cx="2336801" cy="7279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문서 생성</a:t>
            </a:r>
            <a:endParaRPr kumimoji="1" lang="ko-KR" altLang="en-US" dirty="0"/>
          </a:p>
        </p:txBody>
      </p:sp>
      <p:cxnSp>
        <p:nvCxnSpPr>
          <p:cNvPr id="11" name="직선 화살표 연결선 10"/>
          <p:cNvCxnSpPr>
            <a:stCxn id="5" idx="2"/>
            <a:endCxn id="7" idx="0"/>
          </p:cNvCxnSpPr>
          <p:nvPr/>
        </p:nvCxnSpPr>
        <p:spPr>
          <a:xfrm>
            <a:off x="2523066" y="2658533"/>
            <a:ext cx="0" cy="64367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2"/>
            <a:endCxn id="8" idx="0"/>
          </p:cNvCxnSpPr>
          <p:nvPr/>
        </p:nvCxnSpPr>
        <p:spPr>
          <a:xfrm>
            <a:off x="2523066" y="4030134"/>
            <a:ext cx="0" cy="5590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8" idx="2"/>
            <a:endCxn id="9" idx="0"/>
          </p:cNvCxnSpPr>
          <p:nvPr/>
        </p:nvCxnSpPr>
        <p:spPr>
          <a:xfrm>
            <a:off x="2523066" y="5317067"/>
            <a:ext cx="0" cy="5251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/>
          <p:cNvCxnSpPr/>
          <p:nvPr/>
        </p:nvCxnSpPr>
        <p:spPr>
          <a:xfrm flipV="1">
            <a:off x="609600" y="4334931"/>
            <a:ext cx="5080000" cy="31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3691466" y="1930603"/>
            <a:ext cx="2269067" cy="4618700"/>
            <a:chOff x="3691466" y="1930603"/>
            <a:chExt cx="3539070" cy="4618700"/>
          </a:xfrm>
        </p:grpSpPr>
        <p:sp>
          <p:nvSpPr>
            <p:cNvPr id="19" name="TextBox 18"/>
            <p:cNvSpPr txBox="1"/>
            <p:nvPr/>
          </p:nvSpPr>
          <p:spPr>
            <a:xfrm>
              <a:off x="3691469" y="1930603"/>
              <a:ext cx="3539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WIKI </a:t>
              </a:r>
              <a:r>
                <a:rPr kumimoji="1" lang="ko-KR" altLang="en-US" dirty="0" smtClean="0"/>
                <a:t>또는 </a:t>
              </a:r>
              <a:r>
                <a:rPr kumimoji="1" lang="en-US" altLang="ko-KR" dirty="0" smtClean="0"/>
                <a:t>MS-WORD </a:t>
              </a:r>
              <a:r>
                <a:rPr kumimoji="1" lang="ko-KR" altLang="en-US" dirty="0" smtClean="0"/>
                <a:t>등으로 </a:t>
              </a:r>
              <a:r>
                <a:rPr kumimoji="1" lang="en-US" altLang="ko-KR" dirty="0" smtClean="0"/>
                <a:t>API </a:t>
              </a:r>
              <a:r>
                <a:rPr kumimoji="1" lang="ko-KR" altLang="en-US" dirty="0" smtClean="0"/>
                <a:t>문서를 작성</a:t>
              </a:r>
              <a:endParaRPr kumimoji="1"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91468" y="3292572"/>
              <a:ext cx="353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smtClean="0"/>
                <a:t>리뷰를 통하여 계속해서 보완</a:t>
              </a:r>
              <a:endParaRPr kumimoji="1"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91467" y="4768436"/>
              <a:ext cx="353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API </a:t>
              </a:r>
              <a:r>
                <a:rPr kumimoji="1" lang="ko-KR" altLang="en-US" dirty="0" smtClean="0"/>
                <a:t>문서를 토대로 개발</a:t>
              </a:r>
              <a:endParaRPr kumimoji="1"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91466" y="5902972"/>
              <a:ext cx="3539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smtClean="0"/>
                <a:t>완료된 </a:t>
              </a:r>
              <a:r>
                <a:rPr kumimoji="1" lang="en-US" altLang="ko-KR" dirty="0" smtClean="0"/>
                <a:t>API</a:t>
              </a:r>
              <a:r>
                <a:rPr kumimoji="1" lang="ko-KR" altLang="en-US" dirty="0"/>
                <a:t> </a:t>
              </a:r>
              <a:r>
                <a:rPr kumimoji="1" lang="ko-KR" altLang="en-US" dirty="0" smtClean="0"/>
                <a:t>문서를 퍼블리쉬</a:t>
              </a:r>
              <a:endParaRPr kumimoji="1" lang="en-US" altLang="ko-KR" dirty="0" smtClean="0"/>
            </a:p>
            <a:p>
              <a:pPr algn="ctr"/>
              <a:r>
                <a:rPr kumimoji="1" lang="en-US" altLang="ko-KR" dirty="0" smtClean="0"/>
                <a:t>(SWAGGER </a:t>
              </a:r>
              <a:r>
                <a:rPr kumimoji="1" lang="ko-KR" altLang="en-US" dirty="0" smtClean="0"/>
                <a:t>등</a:t>
              </a:r>
              <a:r>
                <a:rPr kumimoji="1" lang="en-US" altLang="ko-KR" dirty="0" smtClean="0"/>
                <a:t>)</a:t>
              </a:r>
              <a:endParaRPr kumimoji="1" lang="ko-KR" altLang="en-US" dirty="0"/>
            </a:p>
          </p:txBody>
        </p:sp>
      </p:grpSp>
      <p:sp>
        <p:nvSpPr>
          <p:cNvPr id="29" name="직사각형 28"/>
          <p:cNvSpPr/>
          <p:nvPr/>
        </p:nvSpPr>
        <p:spPr>
          <a:xfrm rot="16200000">
            <a:off x="-372138" y="2870156"/>
            <a:ext cx="2405494" cy="5240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설계 단계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6200000">
            <a:off x="-372139" y="5317608"/>
            <a:ext cx="2405494" cy="5240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구현 배포 단계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820" y="1936804"/>
            <a:ext cx="5543515" cy="4407864"/>
          </a:xfrm>
          <a:prstGeom prst="rect">
            <a:avLst/>
          </a:prstGeom>
        </p:spPr>
      </p:pic>
      <p:cxnSp>
        <p:nvCxnSpPr>
          <p:cNvPr id="35" name="직선 연결선[R] 34"/>
          <p:cNvCxnSpPr/>
          <p:nvPr/>
        </p:nvCxnSpPr>
        <p:spPr>
          <a:xfrm flipH="1">
            <a:off x="6141904" y="1929436"/>
            <a:ext cx="2049" cy="48529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40064" y="6344668"/>
            <a:ext cx="33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SWAGGER</a:t>
            </a:r>
            <a:r>
              <a:rPr kumimoji="1" lang="ko-KR" altLang="en-US" dirty="0" smtClean="0"/>
              <a:t>를 이용한 </a:t>
            </a:r>
            <a:r>
              <a:rPr kumimoji="1" lang="en-US" altLang="ko-KR" dirty="0" smtClean="0"/>
              <a:t>API </a:t>
            </a:r>
            <a:r>
              <a:rPr kumimoji="1" lang="ko-KR" altLang="en-US" dirty="0" smtClean="0"/>
              <a:t>문서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574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smtClean="0"/>
              <a:t>End of document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064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39446" y="1955760"/>
            <a:ext cx="4510489" cy="1586429"/>
          </a:xfrm>
        </p:spPr>
        <p:txBody>
          <a:bodyPr>
            <a:normAutofit/>
          </a:bodyPr>
          <a:lstStyle/>
          <a:p>
            <a:r>
              <a:rPr kumimoji="1" lang="ko-KR" altLang="en-US" sz="2400" dirty="0" smtClean="0"/>
              <a:t>기본 개념 잡기</a:t>
            </a:r>
            <a:endParaRPr kumimoji="1"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104021" y="1266940"/>
            <a:ext cx="2181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b="1" dirty="0" smtClean="0">
                <a:solidFill>
                  <a:schemeClr val="bg1"/>
                </a:solidFill>
              </a:rPr>
              <a:t>#1</a:t>
            </a:r>
            <a:endParaRPr kumimoji="1"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6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 </a:t>
            </a:r>
            <a:r>
              <a:rPr kumimoji="1" lang="ko-KR" altLang="en-US" dirty="0" smtClean="0"/>
              <a:t>아키텍쳐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(HTTP)</a:t>
            </a:r>
            <a:r>
              <a:rPr lang="ko-KR" altLang="en-US" dirty="0"/>
              <a:t>의 공동 창시자 </a:t>
            </a:r>
            <a:r>
              <a:rPr lang="en-US" altLang="ko-KR" dirty="0"/>
              <a:t>Roy Fielding</a:t>
            </a:r>
            <a:r>
              <a:rPr lang="ko-KR" altLang="en-US" dirty="0"/>
              <a:t>의 </a:t>
            </a:r>
            <a:r>
              <a:rPr lang="en-US" altLang="ko-KR" dirty="0"/>
              <a:t>2000</a:t>
            </a:r>
            <a:r>
              <a:rPr lang="ko-KR" altLang="en-US" dirty="0"/>
              <a:t>년 박사 논문에 소개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웹이 </a:t>
            </a:r>
            <a:r>
              <a:rPr lang="en-US" altLang="ko-KR" dirty="0"/>
              <a:t>HTTP</a:t>
            </a:r>
            <a:r>
              <a:rPr lang="ko-KR" altLang="en-US" dirty="0"/>
              <a:t>의 장점을 </a:t>
            </a:r>
            <a:r>
              <a:rPr lang="en-US" altLang="ko-KR" dirty="0"/>
              <a:t>100% </a:t>
            </a:r>
            <a:r>
              <a:rPr lang="ko-KR" altLang="en-US" dirty="0"/>
              <a:t>활용하지 못하고 있음</a:t>
            </a:r>
            <a:endParaRPr lang="en-US" altLang="ko-KR" dirty="0"/>
          </a:p>
          <a:p>
            <a:r>
              <a:rPr lang="ko-KR" altLang="en-US" dirty="0"/>
              <a:t>네트워크 아키텍쳐 </a:t>
            </a:r>
            <a:r>
              <a:rPr lang="en-US" altLang="ko-KR" dirty="0"/>
              <a:t>(Not a protocol)</a:t>
            </a:r>
          </a:p>
          <a:p>
            <a:r>
              <a:rPr lang="en-US" altLang="ko-KR" dirty="0"/>
              <a:t>De facto Standard</a:t>
            </a:r>
          </a:p>
          <a:p>
            <a:r>
              <a:rPr lang="ko-KR" altLang="en-US" dirty="0"/>
              <a:t>오픈 진영</a:t>
            </a:r>
            <a:r>
              <a:rPr lang="en-US" altLang="ko-KR" dirty="0"/>
              <a:t>(Google ,Amazon) </a:t>
            </a:r>
            <a:r>
              <a:rPr lang="ko-KR" altLang="en-US" dirty="0"/>
              <a:t>에 의해서 주도됨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40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 </a:t>
            </a:r>
            <a:r>
              <a:rPr kumimoji="1" lang="ko-KR" altLang="en-US" dirty="0" smtClean="0"/>
              <a:t>구성</a:t>
            </a:r>
            <a:endParaRPr kumimoji="1" lang="ko-KR" alt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122395"/>
              </p:ext>
            </p:extLst>
          </p:nvPr>
        </p:nvGraphicFramePr>
        <p:xfrm>
          <a:off x="571472" y="1071546"/>
          <a:ext cx="11222738" cy="24310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16484"/>
                <a:gridCol w="4797793"/>
                <a:gridCol w="3808461"/>
              </a:tblGrid>
              <a:tr h="587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구성 요소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내용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표현 방법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Resource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자원을 정의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HTTP URI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Verb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자원에 대한 행위를 정의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HTTP Method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Representations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자원에 대한 행위의 내용을 정의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HTTP Message Pay Load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817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</a:t>
            </a:r>
            <a:r>
              <a:rPr kumimoji="1" lang="ko-KR" altLang="en-US" dirty="0" smtClean="0"/>
              <a:t>의 기본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1896" y="3651836"/>
            <a:ext cx="11710930" cy="989837"/>
          </a:xfrm>
        </p:spPr>
        <p:txBody>
          <a:bodyPr/>
          <a:lstStyle/>
          <a:p>
            <a:r>
              <a:rPr kumimoji="1" lang="en-US" altLang="ko-KR" dirty="0" smtClean="0"/>
              <a:t>HTTP </a:t>
            </a:r>
            <a:r>
              <a:rPr kumimoji="1" lang="ko-KR" altLang="en-US" dirty="0" smtClean="0"/>
              <a:t>메서드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50045" y="1897510"/>
            <a:ext cx="3982131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altLang="ko-KR" dirty="0"/>
              <a:t>HTTP POST , http://</a:t>
            </a:r>
            <a:r>
              <a:rPr lang="pl-PL" altLang="ko-KR" dirty="0" err="1"/>
              <a:t>myweb</a:t>
            </a:r>
            <a:r>
              <a:rPr lang="pl-PL" altLang="ko-KR" dirty="0"/>
              <a:t>/</a:t>
            </a:r>
            <a:r>
              <a:rPr lang="pl-PL" altLang="ko-KR" dirty="0" err="1"/>
              <a:t>users</a:t>
            </a:r>
            <a:r>
              <a:rPr lang="pl-PL" altLang="ko-KR" dirty="0"/>
              <a:t>/</a:t>
            </a:r>
          </a:p>
          <a:p>
            <a:r>
              <a:rPr lang="pl-PL" altLang="ko-KR" dirty="0"/>
              <a:t>{  </a:t>
            </a:r>
          </a:p>
          <a:p>
            <a:r>
              <a:rPr lang="pl-PL" altLang="ko-KR" dirty="0"/>
              <a:t>   "</a:t>
            </a:r>
            <a:r>
              <a:rPr lang="pl-PL" altLang="ko-KR" dirty="0" err="1"/>
              <a:t>users</a:t>
            </a:r>
            <a:r>
              <a:rPr lang="pl-PL" altLang="ko-KR" dirty="0"/>
              <a:t>":{  </a:t>
            </a:r>
          </a:p>
          <a:p>
            <a:r>
              <a:rPr lang="pl-PL" altLang="ko-KR" dirty="0"/>
              <a:t>      "</a:t>
            </a:r>
            <a:r>
              <a:rPr lang="pl-PL" altLang="ko-KR" dirty="0" err="1"/>
              <a:t>name</a:t>
            </a:r>
            <a:r>
              <a:rPr lang="pl-PL" altLang="ko-KR" dirty="0"/>
              <a:t>":"</a:t>
            </a:r>
            <a:r>
              <a:rPr lang="pl-PL" altLang="ko-KR" dirty="0" err="1"/>
              <a:t>terry</a:t>
            </a:r>
            <a:r>
              <a:rPr lang="pl-PL" altLang="ko-KR" dirty="0"/>
              <a:t>"</a:t>
            </a:r>
          </a:p>
          <a:p>
            <a:r>
              <a:rPr lang="pl-PL" altLang="ko-KR" dirty="0"/>
              <a:t>   }</a:t>
            </a:r>
          </a:p>
          <a:p>
            <a:r>
              <a:rPr lang="pl-PL" altLang="ko-KR" dirty="0" smtClean="0"/>
              <a:t>}</a:t>
            </a:r>
            <a:endParaRPr lang="pl-PL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64405" y="947451"/>
            <a:ext cx="11710930" cy="98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 smtClean="0"/>
              <a:t>“</a:t>
            </a:r>
            <a:r>
              <a:rPr kumimoji="1" lang="ko-KR" altLang="en-US" dirty="0" smtClean="0"/>
              <a:t>사용자라는 </a:t>
            </a:r>
            <a:r>
              <a:rPr kumimoji="1" lang="en-US" altLang="ko-KR" dirty="0" smtClean="0"/>
              <a:t>Resource (//</a:t>
            </a:r>
            <a:r>
              <a:rPr kumimoji="1" lang="en-US" altLang="ko-KR" dirty="0" err="1" smtClean="0"/>
              <a:t>myweb</a:t>
            </a:r>
            <a:r>
              <a:rPr kumimoji="1" lang="en-US" altLang="ko-KR" dirty="0" smtClean="0"/>
              <a:t>/users)</a:t>
            </a:r>
            <a:r>
              <a:rPr kumimoji="1" lang="ko-KR" altLang="en-US" dirty="0" smtClean="0"/>
              <a:t> 이름이 </a:t>
            </a:r>
            <a:r>
              <a:rPr kumimoji="1" lang="en-US" altLang="ko-KR" dirty="0" smtClean="0"/>
              <a:t>“Terry”</a:t>
            </a:r>
            <a:r>
              <a:rPr kumimoji="1" lang="ko-KR" altLang="en-US" dirty="0" smtClean="0"/>
              <a:t>인</a:t>
            </a:r>
            <a:r>
              <a:rPr kumimoji="1" lang="en-US" altLang="ko-KR" dirty="0" smtClean="0"/>
              <a:t> Representation</a:t>
            </a:r>
            <a:r>
              <a:rPr kumimoji="1" lang="ko-KR" altLang="en-US" dirty="0" smtClean="0"/>
              <a:t>으로 새로운 사용자를 생성 </a:t>
            </a:r>
            <a:r>
              <a:rPr kumimoji="1" lang="en-US" altLang="ko-KR" dirty="0" smtClean="0"/>
              <a:t>(HTTP POST)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한다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 “ </a:t>
            </a:r>
            <a:endParaRPr kumimoji="1" lang="ko-KR" altLang="en-US" dirty="0"/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76067"/>
              </p:ext>
            </p:extLst>
          </p:nvPr>
        </p:nvGraphicFramePr>
        <p:xfrm>
          <a:off x="585992" y="4313179"/>
          <a:ext cx="11222738" cy="21859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16484"/>
                <a:gridCol w="4797793"/>
                <a:gridCol w="3808461"/>
              </a:tblGrid>
              <a:tr h="414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HTTP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smtClean="0"/>
                        <a:t>메서드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의미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Idempotent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POST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생성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NO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GET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조회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YES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DELETE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삭제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YES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PUT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업데이트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YES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995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예제</a:t>
            </a:r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425719"/>
              </p:ext>
            </p:extLst>
          </p:nvPr>
        </p:nvGraphicFramePr>
        <p:xfrm>
          <a:off x="285750" y="947738"/>
          <a:ext cx="11710989" cy="478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925"/>
                <a:gridCol w="1921789"/>
                <a:gridCol w="7099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HTTP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메서드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HTTP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URL &amp; BODY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모든 회원 정보 조회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HTTP GET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www.javastudy.co.kr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특정 회원 정보 조회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HTTP GET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www.javastudy.co.kr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/users/terry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회원 정보 검색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HTTP GET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www.javastudy.co.kr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users?query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=xxx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회원 등록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HTTP POST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www.javastudy.co.kr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/users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  ”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name”:”terry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”,</a:t>
                      </a: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   :</a:t>
                      </a: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회원 삭제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HTTP DELETE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www.javastudy.co.kr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/users/terry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해당 회원 정보 변경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HTTP PUT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www.javastudy.co.kr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/users/terry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  ”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name”:”terry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”,</a:t>
                      </a: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  “address”:”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seoul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”</a:t>
                      </a: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962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1842</Words>
  <Application>Microsoft Macintosh PowerPoint</Application>
  <PresentationFormat>와이드스크린</PresentationFormat>
  <Paragraphs>379</Paragraphs>
  <Slides>48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나눔바른고딕</vt:lpstr>
      <vt:lpstr>맑은 고딕</vt:lpstr>
      <vt:lpstr>Wingdings</vt:lpstr>
      <vt:lpstr>Arial</vt:lpstr>
      <vt:lpstr>Office 테마</vt:lpstr>
      <vt:lpstr>PowerPoint 프레젠테이션</vt:lpstr>
      <vt:lpstr>발표자 소개</vt:lpstr>
      <vt:lpstr>이 문서의 내용은 </vt:lpstr>
      <vt:lpstr>PowerPoint 프레젠테이션</vt:lpstr>
      <vt:lpstr>기본 개념 잡기</vt:lpstr>
      <vt:lpstr>REST 아키텍쳐</vt:lpstr>
      <vt:lpstr>REST 구성</vt:lpstr>
      <vt:lpstr>REST의 기본</vt:lpstr>
      <vt:lpstr>REST 예제</vt:lpstr>
      <vt:lpstr>리소스</vt:lpstr>
      <vt:lpstr>REST의 특성</vt:lpstr>
      <vt:lpstr>REST API 단점</vt:lpstr>
      <vt:lpstr>안티 패턴</vt:lpstr>
      <vt:lpstr>설계 패턴</vt:lpstr>
      <vt:lpstr>URL을 심플하고 직관적으로</vt:lpstr>
      <vt:lpstr>동사 보다는 명사를 사용</vt:lpstr>
      <vt:lpstr>단수 보다는 복수형을 사용</vt:lpstr>
      <vt:lpstr>리소스간의 관계 표현방법</vt:lpstr>
      <vt:lpstr>에러 처리</vt:lpstr>
      <vt:lpstr>에러 처리</vt:lpstr>
      <vt:lpstr>에러 처리</vt:lpstr>
      <vt:lpstr>버전 관리</vt:lpstr>
      <vt:lpstr>페이징</vt:lpstr>
      <vt:lpstr>부분 응답 (Partial Response)</vt:lpstr>
      <vt:lpstr>검색</vt:lpstr>
      <vt:lpstr>검색</vt:lpstr>
      <vt:lpstr>HATEOS</vt:lpstr>
      <vt:lpstr>단일 API URL &amp; CORS</vt:lpstr>
      <vt:lpstr>API  보안</vt:lpstr>
      <vt:lpstr>API 보안</vt:lpstr>
      <vt:lpstr>API 인증 방식</vt:lpstr>
      <vt:lpstr>API 인증시 사용자 인증 방식</vt:lpstr>
      <vt:lpstr>API 인증시 사용자 인증 방식</vt:lpstr>
      <vt:lpstr>API 호출 권한 처리</vt:lpstr>
      <vt:lpstr>API 호출 권한 처리</vt:lpstr>
      <vt:lpstr>API 호출 권한 처리</vt:lpstr>
      <vt:lpstr>API 호출 권한 처리</vt:lpstr>
      <vt:lpstr>API 네트워크 레벨 보안</vt:lpstr>
      <vt:lpstr>추가적인 보안 강화 방법</vt:lpstr>
      <vt:lpstr>자바스크립트 클라이언트 지원</vt:lpstr>
      <vt:lpstr>자바스크립트 클라이언트 지원</vt:lpstr>
      <vt:lpstr>JWT 토큰</vt:lpstr>
      <vt:lpstr>JWT 토큰</vt:lpstr>
      <vt:lpstr>JWT 토큰</vt:lpstr>
      <vt:lpstr>JWT 토큰</vt:lpstr>
      <vt:lpstr>API  설계 단계</vt:lpstr>
      <vt:lpstr>API 문서화</vt:lpstr>
      <vt:lpstr>End of document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Terry Cho</dc:creator>
  <cp:lastModifiedBy>Terry Cho</cp:lastModifiedBy>
  <cp:revision>161</cp:revision>
  <dcterms:created xsi:type="dcterms:W3CDTF">2016-04-04T01:05:25Z</dcterms:created>
  <dcterms:modified xsi:type="dcterms:W3CDTF">2016-04-05T12:59:08Z</dcterms:modified>
</cp:coreProperties>
</file>